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1"/>
  </p:handoutMasterIdLst>
  <p:sldIdLst>
    <p:sldId id="398" r:id="rId2"/>
    <p:sldId id="300" r:id="rId3"/>
    <p:sldId id="302" r:id="rId4"/>
    <p:sldId id="314" r:id="rId5"/>
    <p:sldId id="309" r:id="rId6"/>
    <p:sldId id="385" r:id="rId7"/>
    <p:sldId id="311" r:id="rId8"/>
    <p:sldId id="310" r:id="rId9"/>
    <p:sldId id="389" r:id="rId10"/>
    <p:sldId id="323" r:id="rId11"/>
    <p:sldId id="324" r:id="rId12"/>
    <p:sldId id="327" r:id="rId13"/>
    <p:sldId id="325" r:id="rId14"/>
    <p:sldId id="326" r:id="rId15"/>
    <p:sldId id="328" r:id="rId16"/>
    <p:sldId id="329" r:id="rId17"/>
    <p:sldId id="330" r:id="rId18"/>
    <p:sldId id="307" r:id="rId19"/>
    <p:sldId id="333" r:id="rId20"/>
    <p:sldId id="303" r:id="rId21"/>
    <p:sldId id="317" r:id="rId22"/>
    <p:sldId id="313" r:id="rId23"/>
    <p:sldId id="316" r:id="rId24"/>
    <p:sldId id="320" r:id="rId25"/>
    <p:sldId id="315" r:id="rId26"/>
    <p:sldId id="331" r:id="rId27"/>
    <p:sldId id="312" r:id="rId28"/>
    <p:sldId id="305" r:id="rId29"/>
    <p:sldId id="306" r:id="rId30"/>
    <p:sldId id="348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52" r:id="rId42"/>
    <p:sldId id="332" r:id="rId43"/>
    <p:sldId id="319" r:id="rId44"/>
    <p:sldId id="359" r:id="rId45"/>
    <p:sldId id="360" r:id="rId46"/>
    <p:sldId id="361" r:id="rId47"/>
    <p:sldId id="362" r:id="rId48"/>
    <p:sldId id="363" r:id="rId49"/>
    <p:sldId id="364" r:id="rId50"/>
    <p:sldId id="365" r:id="rId51"/>
    <p:sldId id="366" r:id="rId52"/>
    <p:sldId id="367" r:id="rId53"/>
    <p:sldId id="368" r:id="rId54"/>
    <p:sldId id="369" r:id="rId55"/>
    <p:sldId id="392" r:id="rId56"/>
    <p:sldId id="387" r:id="rId57"/>
    <p:sldId id="334" r:id="rId58"/>
    <p:sldId id="386" r:id="rId59"/>
    <p:sldId id="349" r:id="rId60"/>
    <p:sldId id="351" r:id="rId61"/>
    <p:sldId id="350" r:id="rId62"/>
    <p:sldId id="335" r:id="rId63"/>
    <p:sldId id="354" r:id="rId64"/>
    <p:sldId id="353" r:id="rId65"/>
    <p:sldId id="355" r:id="rId66"/>
    <p:sldId id="356" r:id="rId67"/>
    <p:sldId id="318" r:id="rId68"/>
    <p:sldId id="390" r:id="rId69"/>
    <p:sldId id="391" r:id="rId70"/>
    <p:sldId id="358" r:id="rId71"/>
    <p:sldId id="396" r:id="rId72"/>
    <p:sldId id="304" r:id="rId73"/>
    <p:sldId id="370" r:id="rId74"/>
    <p:sldId id="371" r:id="rId75"/>
    <p:sldId id="372" r:id="rId76"/>
    <p:sldId id="373" r:id="rId77"/>
    <p:sldId id="400" r:id="rId78"/>
    <p:sldId id="374" r:id="rId79"/>
    <p:sldId id="399" r:id="rId80"/>
    <p:sldId id="375" r:id="rId81"/>
    <p:sldId id="376" r:id="rId82"/>
    <p:sldId id="377" r:id="rId83"/>
    <p:sldId id="378" r:id="rId84"/>
    <p:sldId id="379" r:id="rId85"/>
    <p:sldId id="401" r:id="rId86"/>
    <p:sldId id="380" r:id="rId87"/>
    <p:sldId id="381" r:id="rId88"/>
    <p:sldId id="394" r:id="rId89"/>
    <p:sldId id="382" r:id="rId90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12" autoAdjust="0"/>
    <p:restoredTop sz="94364" autoAdjust="0"/>
  </p:normalViewPr>
  <p:slideViewPr>
    <p:cSldViewPr snapToGrid="0">
      <p:cViewPr>
        <p:scale>
          <a:sx n="60" d="100"/>
          <a:sy n="60" d="100"/>
        </p:scale>
        <p:origin x="1386" y="288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1110" y="0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EE832E81-667F-4E51-9623-E52489B13E80}" type="datetimeFigureOut">
              <a:rPr lang="es-MX" smtClean="0"/>
              <a:t>10/07/2024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517232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1110" y="9517232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8D60AAFF-5D6F-4882-B971-40362D046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9594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5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0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6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4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1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1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5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4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3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1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9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FE7FA-AB2C-4446-B46A-EFA081BE65B1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113799" y="923613"/>
            <a:ext cx="0" cy="48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81757" y="763755"/>
            <a:ext cx="2880002" cy="434975"/>
            <a:chOff x="5015999" y="1040449"/>
            <a:chExt cx="2160001" cy="5995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160000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b="1" dirty="0" smtClean="0">
                  <a:solidFill>
                    <a:schemeClr val="tx1"/>
                  </a:solidFill>
                </a:rPr>
                <a:t>MARIO ALBERTO DAVILA DELGADO 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bg1"/>
                  </a:solidFill>
                </a:rPr>
                <a:t>EM09773</a:t>
              </a:r>
              <a:r>
                <a:rPr lang="es-ES" sz="900" dirty="0" smtClean="0">
                  <a:solidFill>
                    <a:schemeClr val="bg1"/>
                  </a:solidFill>
                </a:rPr>
                <a:t> </a:t>
              </a:r>
              <a:r>
                <a:rPr lang="es-ES" sz="1000" dirty="0" smtClean="0">
                  <a:solidFill>
                    <a:schemeClr val="bg1"/>
                  </a:solidFill>
                </a:rPr>
                <a:t>Presidente </a:t>
              </a:r>
              <a:r>
                <a:rPr lang="es-ES" sz="1000" kern="1200" dirty="0" smtClean="0">
                  <a:solidFill>
                    <a:schemeClr val="bg1"/>
                  </a:solidFill>
                </a:rPr>
                <a:t>Municipal</a:t>
              </a:r>
              <a:endParaRPr lang="es-ES" sz="9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52555" y="1594523"/>
            <a:ext cx="1800000" cy="360000"/>
            <a:chOff x="5016000" y="1040449"/>
            <a:chExt cx="2157939" cy="645215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Secretaria Técnica del Ayuntamiento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90781" y="1603465"/>
            <a:ext cx="1800000" cy="360000"/>
            <a:chOff x="5016000" y="1040449"/>
            <a:chExt cx="2157939" cy="599536"/>
          </a:xfrm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RICARDO MALDONADO ESCOBEDO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EM10460 </a:t>
              </a:r>
              <a:r>
                <a:rPr lang="es-ES" sz="800" dirty="0" smtClean="0">
                  <a:solidFill>
                    <a:schemeClr val="tx1"/>
                  </a:solidFill>
                </a:rPr>
                <a:t>Secretario del Ayuntamiento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57655" y="1603870"/>
            <a:ext cx="1800000" cy="360000"/>
            <a:chOff x="5016000" y="1040449"/>
            <a:chExt cx="2160000" cy="599536"/>
          </a:xfrm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D. BERRONES CELESTINO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EM09731 </a:t>
              </a:r>
              <a:r>
                <a:rPr lang="es-ES" sz="800" dirty="0" smtClean="0">
                  <a:solidFill>
                    <a:schemeClr val="tx1"/>
                  </a:solidFill>
                </a:rPr>
                <a:t>Contralor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16829" y="1602475"/>
            <a:ext cx="1800000" cy="360000"/>
            <a:chOff x="5016000" y="1040449"/>
            <a:chExt cx="2159999" cy="593937"/>
          </a:xfrm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4"/>
              <a:ext cx="2159999" cy="22052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 </a:t>
              </a:r>
              <a:r>
                <a:rPr lang="es-ES" sz="800" dirty="0" smtClean="0">
                  <a:solidFill>
                    <a:schemeClr val="tx1"/>
                  </a:solidFill>
                </a:rPr>
                <a:t>Tesorero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2" name="Grupo 2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19851" y="6662380"/>
            <a:ext cx="190220" cy="147958"/>
            <a:chOff x="5016000" y="1040449"/>
            <a:chExt cx="2157939" cy="615227"/>
          </a:xfrm>
        </p:grpSpPr>
        <p:sp>
          <p:nvSpPr>
            <p:cNvPr id="233" name="Rectángulo 2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4" name="Rectángulo 2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5" name="CuadroTexto 1"/>
          <p:cNvSpPr txBox="1">
            <a:spLocks noChangeArrowheads="1"/>
          </p:cNvSpPr>
          <p:nvPr/>
        </p:nvSpPr>
        <p:spPr bwMode="auto">
          <a:xfrm>
            <a:off x="10152956" y="6651738"/>
            <a:ext cx="10914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DIRECTORES GENERALES</a:t>
            </a:r>
            <a:endParaRPr lang="es-MX" altLang="es-MX" sz="600" dirty="0"/>
          </a:p>
        </p:txBody>
      </p:sp>
      <p:sp>
        <p:nvSpPr>
          <p:cNvPr id="243" name="CuadroTexto 1"/>
          <p:cNvSpPr txBox="1">
            <a:spLocks noChangeArrowheads="1"/>
          </p:cNvSpPr>
          <p:nvPr/>
        </p:nvSpPr>
        <p:spPr bwMode="auto">
          <a:xfrm>
            <a:off x="11096912" y="6608297"/>
            <a:ext cx="10973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MX" altLang="es-MX" sz="600" b="1" i="1" dirty="0"/>
              <a:t>ART. 115 Código Municipal</a:t>
            </a:r>
          </a:p>
          <a:p>
            <a:pPr algn="ctr"/>
            <a:r>
              <a:rPr lang="es-MX" altLang="es-MX" sz="600" i="1" dirty="0"/>
              <a:t>Administración Centralizada</a:t>
            </a:r>
          </a:p>
        </p:txBody>
      </p:sp>
      <p:sp>
        <p:nvSpPr>
          <p:cNvPr id="244" name="Rectángulo redondeado 14">
            <a:extLst>
              <a:ext uri="{FF2B5EF4-FFF2-40B4-BE49-F238E27FC236}">
                <a16:creationId xmlns:a16="http://schemas.microsoft.com/office/drawing/2014/main" id="{BDAB6ECD-B300-4FEB-81E6-4E5CDD533A02}"/>
              </a:ext>
            </a:extLst>
          </p:cNvPr>
          <p:cNvSpPr/>
          <p:nvPr/>
        </p:nvSpPr>
        <p:spPr>
          <a:xfrm>
            <a:off x="8799968" y="6634807"/>
            <a:ext cx="3346542" cy="197603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MX" sz="1300" dirty="0">
              <a:solidFill>
                <a:schemeClr val="tx1"/>
              </a:solidFill>
            </a:endParaRPr>
          </a:p>
        </p:txBody>
      </p:sp>
      <p:pic>
        <p:nvPicPr>
          <p:cNvPr id="215" name="Imagen 2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132" name="Grupo 1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5408" y="1603589"/>
            <a:ext cx="1800000" cy="360000"/>
            <a:chOff x="5016000" y="1040449"/>
            <a:chExt cx="2157939" cy="615227"/>
          </a:xfrm>
        </p:grpSpPr>
        <p:sp>
          <p:nvSpPr>
            <p:cNvPr id="133" name="Rectángulo 1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YOLANDA O. ACUÑA CONTRERAS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ángulo 1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>
                  <a:solidFill>
                    <a:prstClr val="black"/>
                  </a:solidFill>
                </a:rPr>
                <a:t>Jefe </a:t>
              </a:r>
              <a:r>
                <a:rPr lang="es-ES" sz="700" dirty="0" smtClean="0">
                  <a:solidFill>
                    <a:prstClr val="black"/>
                  </a:solidFill>
                </a:rPr>
                <a:t>de Despacho Ejecutivo Municipal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39" name="Conector recto 138"/>
          <p:cNvCxnSpPr/>
          <p:nvPr/>
        </p:nvCxnSpPr>
        <p:spPr>
          <a:xfrm flipH="1">
            <a:off x="1227043" y="1406602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49555" y="6611266"/>
            <a:ext cx="21419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i="1" dirty="0" smtClean="0"/>
              <a:t>Actualización 30 de Junio del 2024</a:t>
            </a:r>
            <a:endParaRPr lang="es-MX" sz="1100" i="1" dirty="0"/>
          </a:p>
        </p:txBody>
      </p:sp>
      <p:sp>
        <p:nvSpPr>
          <p:cNvPr id="108" name="CuadroTexto 107"/>
          <p:cNvSpPr txBox="1"/>
          <p:nvPr/>
        </p:nvSpPr>
        <p:spPr>
          <a:xfrm>
            <a:off x="49555" y="212078"/>
            <a:ext cx="120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+mj-lt"/>
                <a:cs typeface="Arial" panose="020B0604020202020204" pitchFamily="34" charset="0"/>
              </a:rPr>
              <a:t>ORGANIGRAMA GENERAL ADMINISTRACIÓN 2022 - </a:t>
            </a:r>
            <a:r>
              <a:rPr lang="es-MX" sz="2400" b="1" dirty="0" smtClean="0">
                <a:latin typeface="+mj-lt"/>
                <a:cs typeface="Arial" panose="020B0604020202020204" pitchFamily="34" charset="0"/>
              </a:rPr>
              <a:t>2024</a:t>
            </a:r>
            <a:endParaRPr lang="es-MX" dirty="0"/>
          </a:p>
        </p:txBody>
      </p:sp>
      <p:sp>
        <p:nvSpPr>
          <p:cNvPr id="116" name="CuadroTexto 115"/>
          <p:cNvSpPr txBox="1"/>
          <p:nvPr/>
        </p:nvSpPr>
        <p:spPr>
          <a:xfrm>
            <a:off x="6861803" y="6603579"/>
            <a:ext cx="1883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i="1" dirty="0" smtClean="0"/>
              <a:t>No se cuenta con Vacantes</a:t>
            </a:r>
            <a:endParaRPr lang="es-MX" sz="1200" b="1" i="1" dirty="0"/>
          </a:p>
        </p:txBody>
      </p: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52362" y="5109309"/>
            <a:ext cx="1800000" cy="360000"/>
            <a:chOff x="5016000" y="1040449"/>
            <a:chExt cx="2157939" cy="615227"/>
          </a:xfrm>
        </p:grpSpPr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JOSÉ OVIDIO CUELLAR CARRALES </a:t>
              </a:r>
            </a:p>
          </p:txBody>
        </p:sp>
        <p:sp>
          <p:nvSpPr>
            <p:cNvPr id="119" name="Rectángulo 1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EM07062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3" name="Grupo 1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6698" y="2448590"/>
            <a:ext cx="1800000" cy="360000"/>
            <a:chOff x="5016000" y="1040449"/>
            <a:chExt cx="2157939" cy="615227"/>
          </a:xfrm>
        </p:grpSpPr>
        <p:sp>
          <p:nvSpPr>
            <p:cNvPr id="155" name="Rectángulo 1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WENDDY M. CARLOS PIZAÑA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9" name="Rectángulo 16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EM10201</a:t>
              </a:r>
              <a:r>
                <a:rPr lang="es-ES" sz="800" dirty="0" smtClean="0">
                  <a:solidFill>
                    <a:prstClr val="black"/>
                  </a:solidFill>
                </a:rPr>
                <a:t> Acción </a:t>
              </a:r>
              <a:r>
                <a:rPr lang="es-ES" sz="800" dirty="0">
                  <a:solidFill>
                    <a:prstClr val="black"/>
                  </a:solidFill>
                </a:rPr>
                <a:t>Social    </a:t>
              </a:r>
            </a:p>
          </p:txBody>
        </p:sp>
      </p:grpSp>
      <p:cxnSp>
        <p:nvCxnSpPr>
          <p:cNvPr id="185" name="Conector recto 184"/>
          <p:cNvCxnSpPr/>
          <p:nvPr/>
        </p:nvCxnSpPr>
        <p:spPr>
          <a:xfrm flipH="1">
            <a:off x="1227044" y="2248193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3" name="Grupo 2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54034" y="1603413"/>
            <a:ext cx="1798283" cy="360000"/>
            <a:chOff x="5016000" y="1040449"/>
            <a:chExt cx="2157939" cy="593937"/>
          </a:xfrm>
        </p:grpSpPr>
        <p:sp>
          <p:nvSpPr>
            <p:cNvPr id="264" name="Rectángulo 2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ALDO A. BERARDI ANCIRA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65" name="Rectángulo 2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EM08265 </a:t>
              </a:r>
              <a:r>
                <a:rPr lang="es-ES" sz="800" dirty="0" smtClean="0">
                  <a:solidFill>
                    <a:schemeClr val="tx1"/>
                  </a:solidFill>
                </a:rPr>
                <a:t>Catastro 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2" name="Grupo 2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65497" y="2441669"/>
            <a:ext cx="1800000" cy="360000"/>
            <a:chOff x="5016000" y="1040449"/>
            <a:chExt cx="2157939" cy="599536"/>
          </a:xfrm>
        </p:grpSpPr>
        <p:sp>
          <p:nvSpPr>
            <p:cNvPr id="273" name="Rectángulo 2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HÉCTOR A. GARZA VÁZQUEZ </a:t>
              </a:r>
            </a:p>
          </p:txBody>
        </p:sp>
        <p:sp>
          <p:nvSpPr>
            <p:cNvPr id="274" name="Rectángulo 2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EM06875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Comunicación </a:t>
              </a:r>
              <a:r>
                <a:rPr lang="es-ES" sz="800" dirty="0">
                  <a:solidFill>
                    <a:prstClr val="black"/>
                  </a:solidFill>
                </a:rPr>
                <a:t>Social </a:t>
              </a:r>
            </a:p>
          </p:txBody>
        </p:sp>
      </p:grpSp>
      <p:grpSp>
        <p:nvGrpSpPr>
          <p:cNvPr id="275" name="Grupo 2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97356" y="2440679"/>
            <a:ext cx="1798284" cy="360000"/>
            <a:chOff x="5015999" y="1040449"/>
            <a:chExt cx="2157940" cy="593937"/>
          </a:xfrm>
        </p:grpSpPr>
        <p:sp>
          <p:nvSpPr>
            <p:cNvPr id="276" name="Rectángulo 2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ILDEFONSO DELGADO SILVA </a:t>
              </a:r>
            </a:p>
          </p:txBody>
        </p:sp>
        <p:sp>
          <p:nvSpPr>
            <p:cNvPr id="277" name="Rectángulo 2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413864"/>
              <a:ext cx="2152109" cy="22052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EM07050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Atención </a:t>
              </a:r>
              <a:r>
                <a:rPr lang="es-ES" sz="800" dirty="0">
                  <a:solidFill>
                    <a:prstClr val="black"/>
                  </a:solidFill>
                </a:rPr>
                <a:t>Ciudadana</a:t>
              </a:r>
              <a:endParaRPr lang="es-ES" sz="10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96" name="Conector recto 295"/>
          <p:cNvCxnSpPr/>
          <p:nvPr/>
        </p:nvCxnSpPr>
        <p:spPr>
          <a:xfrm flipH="1">
            <a:off x="1223028" y="3134515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15" name="Grupo 3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44643" y="3326514"/>
            <a:ext cx="1800000" cy="360000"/>
            <a:chOff x="5016000" y="1040449"/>
            <a:chExt cx="2157939" cy="615227"/>
          </a:xfrm>
        </p:grpSpPr>
        <p:sp>
          <p:nvSpPr>
            <p:cNvPr id="316" name="Rectángulo 3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GONZALEZ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7" name="Rectángulo 3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EM08736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800" dirty="0">
                  <a:solidFill>
                    <a:schemeClr val="tx1"/>
                  </a:solidFill>
                </a:rPr>
                <a:t>Alumbrado  </a:t>
              </a:r>
            </a:p>
          </p:txBody>
        </p:sp>
      </p:grpSp>
      <p:grpSp>
        <p:nvGrpSpPr>
          <p:cNvPr id="318" name="Grupo 3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46931" y="3331274"/>
            <a:ext cx="1800000" cy="360000"/>
            <a:chOff x="5016000" y="1040449"/>
            <a:chExt cx="2157939" cy="615227"/>
          </a:xfrm>
        </p:grpSpPr>
        <p:sp>
          <p:nvSpPr>
            <p:cNvPr id="319" name="Rectángulo 3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GLADIS VILLARREAL GONZÁLEZ </a:t>
              </a:r>
            </a:p>
          </p:txBody>
        </p:sp>
        <p:sp>
          <p:nvSpPr>
            <p:cNvPr id="320" name="Rectángulo 3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EM09776</a:t>
              </a:r>
              <a:r>
                <a:rPr lang="es-ES" sz="800" dirty="0">
                  <a:solidFill>
                    <a:prstClr val="black"/>
                  </a:solidFill>
                </a:rPr>
                <a:t> Educación  </a:t>
              </a:r>
            </a:p>
          </p:txBody>
        </p:sp>
      </p:grpSp>
      <p:grpSp>
        <p:nvGrpSpPr>
          <p:cNvPr id="324" name="Grupo 3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70128" y="3327938"/>
            <a:ext cx="1798283" cy="360000"/>
            <a:chOff x="5016000" y="1040449"/>
            <a:chExt cx="2157939" cy="593937"/>
          </a:xfrm>
        </p:grpSpPr>
        <p:sp>
          <p:nvSpPr>
            <p:cNvPr id="325" name="Rectángulo 3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JESÚS BALLESTEROS FERNÁNDEZ </a:t>
              </a:r>
            </a:p>
          </p:txBody>
        </p:sp>
        <p:sp>
          <p:nvSpPr>
            <p:cNvPr id="326" name="Rectángulo 3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EM09784</a:t>
              </a:r>
              <a:r>
                <a:rPr lang="es-ES" sz="800" dirty="0">
                  <a:solidFill>
                    <a:schemeClr val="tx1"/>
                  </a:solidFill>
                </a:rPr>
                <a:t> Obras Publicas </a:t>
              </a:r>
            </a:p>
          </p:txBody>
        </p:sp>
      </p:grpSp>
      <p:cxnSp>
        <p:nvCxnSpPr>
          <p:cNvPr id="327" name="Conector recto 326"/>
          <p:cNvCxnSpPr/>
          <p:nvPr/>
        </p:nvCxnSpPr>
        <p:spPr>
          <a:xfrm flipH="1">
            <a:off x="1219012" y="4044905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34" name="Grupo 3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4017" y="4238384"/>
            <a:ext cx="1800000" cy="360000"/>
            <a:chOff x="5016000" y="1040449"/>
            <a:chExt cx="2157939" cy="599536"/>
          </a:xfrm>
        </p:grpSpPr>
        <p:sp>
          <p:nvSpPr>
            <p:cNvPr id="335" name="Rectángulo 3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M. ARLET BOTELLO MALDONADO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36" name="Rectángulo 3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Museo </a:t>
              </a:r>
            </a:p>
          </p:txBody>
        </p:sp>
      </p:grpSp>
      <p:grpSp>
        <p:nvGrpSpPr>
          <p:cNvPr id="337" name="Grupo 3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64261" y="4237394"/>
            <a:ext cx="1798283" cy="360000"/>
            <a:chOff x="5016000" y="1040449"/>
            <a:chExt cx="2157939" cy="593937"/>
          </a:xfrm>
        </p:grpSpPr>
        <p:sp>
          <p:nvSpPr>
            <p:cNvPr id="338" name="Rectángulo 3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ANA C. RAMOS CARDONA </a:t>
              </a:r>
            </a:p>
          </p:txBody>
        </p:sp>
        <p:sp>
          <p:nvSpPr>
            <p:cNvPr id="339" name="Rectángulo 3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EM09794</a:t>
              </a:r>
              <a:r>
                <a:rPr lang="es-ES" sz="800" dirty="0">
                  <a:solidFill>
                    <a:schemeClr val="tx1"/>
                  </a:solidFill>
                </a:rPr>
                <a:t> </a:t>
              </a:r>
              <a:r>
                <a:rPr lang="es-ES" sz="800" dirty="0" smtClean="0">
                  <a:solidFill>
                    <a:schemeClr val="tx1"/>
                  </a:solidFill>
                </a:rPr>
                <a:t>DIF </a:t>
              </a:r>
              <a:r>
                <a:rPr lang="es-ES" sz="800" dirty="0">
                  <a:solidFill>
                    <a:schemeClr val="tx1"/>
                  </a:solidFill>
                </a:rPr>
                <a:t>Municipal </a:t>
              </a:r>
            </a:p>
          </p:txBody>
        </p:sp>
      </p:grpSp>
      <p:grpSp>
        <p:nvGrpSpPr>
          <p:cNvPr id="340" name="Grupo 3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40627" y="4236904"/>
            <a:ext cx="1800000" cy="360000"/>
            <a:chOff x="5016000" y="1040449"/>
            <a:chExt cx="2157939" cy="615227"/>
          </a:xfrm>
        </p:grpSpPr>
        <p:sp>
          <p:nvSpPr>
            <p:cNvPr id="341" name="Rectángulo 3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EVERARDO RDZ.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BALLESTEROS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42" name="Rectángulo 3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EM10050</a:t>
              </a:r>
              <a:r>
                <a:rPr lang="es-ES" sz="800" dirty="0" smtClean="0">
                  <a:solidFill>
                    <a:prstClr val="black"/>
                  </a:solidFill>
                </a:rPr>
                <a:t> Transporte y Vialidad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3" name="Grupo 3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42915" y="4241664"/>
            <a:ext cx="1800000" cy="360000"/>
            <a:chOff x="5016000" y="1040449"/>
            <a:chExt cx="2157939" cy="615227"/>
          </a:xfrm>
        </p:grpSpPr>
        <p:sp>
          <p:nvSpPr>
            <p:cNvPr id="344" name="Rectángulo 3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JULIO CESAR RIOS CORTES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5" name="Rectángulo 3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EM05903</a:t>
              </a:r>
              <a:r>
                <a:rPr lang="es-ES" sz="800" dirty="0" smtClean="0">
                  <a:solidFill>
                    <a:schemeClr val="tx1"/>
                  </a:solidFill>
                </a:rPr>
                <a:t> Bomberos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6" name="Grupo 3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07637" y="4241807"/>
            <a:ext cx="1798283" cy="360000"/>
            <a:chOff x="5016000" y="1040449"/>
            <a:chExt cx="2157939" cy="593937"/>
          </a:xfrm>
        </p:grpSpPr>
        <p:sp>
          <p:nvSpPr>
            <p:cNvPr id="347" name="Rectángulo 3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IGNACIO A. DIAZ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8" name="Rectángulo 3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EM09856</a:t>
              </a:r>
              <a:r>
                <a:rPr lang="es-ES" sz="800" dirty="0" smtClean="0">
                  <a:solidFill>
                    <a:prstClr val="black"/>
                  </a:solidFill>
                </a:rPr>
                <a:t> Juventud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9" name="Grupo 3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78144" y="4238328"/>
            <a:ext cx="1798283" cy="360000"/>
            <a:chOff x="5016000" y="1040449"/>
            <a:chExt cx="2157939" cy="593937"/>
          </a:xfrm>
        </p:grpSpPr>
        <p:sp>
          <p:nvSpPr>
            <p:cNvPr id="350" name="Rectángulo 3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JOSÉ A. GONZÁLEZ ELIZONDO </a:t>
              </a:r>
            </a:p>
          </p:txBody>
        </p:sp>
        <p:sp>
          <p:nvSpPr>
            <p:cNvPr id="351" name="Rectángulo 3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EM08479</a:t>
              </a:r>
              <a:r>
                <a:rPr lang="es-ES" sz="800" dirty="0">
                  <a:solidFill>
                    <a:schemeClr val="tx1"/>
                  </a:solidFill>
                </a:rPr>
                <a:t> </a:t>
              </a:r>
              <a:r>
                <a:rPr lang="es-ES" sz="800" dirty="0" smtClean="0">
                  <a:solidFill>
                    <a:schemeClr val="tx1"/>
                  </a:solidFill>
                </a:rPr>
                <a:t>Salud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" name="Conector recto de flecha 9"/>
          <p:cNvCxnSpPr/>
          <p:nvPr/>
        </p:nvCxnSpPr>
        <p:spPr>
          <a:xfrm>
            <a:off x="1229852" y="141017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2" name="Conector recto de flecha 351"/>
          <p:cNvCxnSpPr/>
          <p:nvPr/>
        </p:nvCxnSpPr>
        <p:spPr>
          <a:xfrm>
            <a:off x="3161426" y="14151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3" name="Conector recto de flecha 352"/>
          <p:cNvCxnSpPr/>
          <p:nvPr/>
        </p:nvCxnSpPr>
        <p:spPr>
          <a:xfrm>
            <a:off x="5075620" y="141555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4" name="Conector recto de flecha 353"/>
          <p:cNvCxnSpPr/>
          <p:nvPr/>
        </p:nvCxnSpPr>
        <p:spPr>
          <a:xfrm>
            <a:off x="7114149" y="14151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5" name="Conector recto de flecha 354"/>
          <p:cNvCxnSpPr/>
          <p:nvPr/>
        </p:nvCxnSpPr>
        <p:spPr>
          <a:xfrm>
            <a:off x="9047451" y="1403738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6" name="Conector recto de flecha 355"/>
          <p:cNvCxnSpPr/>
          <p:nvPr/>
        </p:nvCxnSpPr>
        <p:spPr>
          <a:xfrm>
            <a:off x="10945836" y="14151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7" name="Conector recto de flecha 356"/>
          <p:cNvCxnSpPr/>
          <p:nvPr/>
        </p:nvCxnSpPr>
        <p:spPr>
          <a:xfrm>
            <a:off x="1222759" y="2248941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8" name="Conector recto de flecha 357"/>
          <p:cNvCxnSpPr/>
          <p:nvPr/>
        </p:nvCxnSpPr>
        <p:spPr>
          <a:xfrm>
            <a:off x="3154333" y="224749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9" name="Conector recto de flecha 358"/>
          <p:cNvCxnSpPr/>
          <p:nvPr/>
        </p:nvCxnSpPr>
        <p:spPr>
          <a:xfrm>
            <a:off x="5068527" y="224787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0" name="Conector recto de flecha 359"/>
          <p:cNvCxnSpPr/>
          <p:nvPr/>
        </p:nvCxnSpPr>
        <p:spPr>
          <a:xfrm>
            <a:off x="7107056" y="224749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1" name="Conector recto de flecha 360"/>
          <p:cNvCxnSpPr/>
          <p:nvPr/>
        </p:nvCxnSpPr>
        <p:spPr>
          <a:xfrm>
            <a:off x="9040358" y="224343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2" name="Conector recto de flecha 361"/>
          <p:cNvCxnSpPr/>
          <p:nvPr/>
        </p:nvCxnSpPr>
        <p:spPr>
          <a:xfrm>
            <a:off x="10938743" y="224749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3" name="Conector recto de flecha 362"/>
          <p:cNvCxnSpPr/>
          <p:nvPr/>
        </p:nvCxnSpPr>
        <p:spPr>
          <a:xfrm>
            <a:off x="1229852" y="313554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4" name="Conector recto de flecha 363"/>
          <p:cNvCxnSpPr/>
          <p:nvPr/>
        </p:nvCxnSpPr>
        <p:spPr>
          <a:xfrm>
            <a:off x="3161426" y="312765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5" name="Conector recto de flecha 364"/>
          <p:cNvCxnSpPr/>
          <p:nvPr/>
        </p:nvCxnSpPr>
        <p:spPr>
          <a:xfrm>
            <a:off x="5075620" y="313447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6" name="Conector recto de flecha 365"/>
          <p:cNvCxnSpPr/>
          <p:nvPr/>
        </p:nvCxnSpPr>
        <p:spPr>
          <a:xfrm>
            <a:off x="7114149" y="312765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7" name="Conector recto de flecha 366"/>
          <p:cNvCxnSpPr/>
          <p:nvPr/>
        </p:nvCxnSpPr>
        <p:spPr>
          <a:xfrm>
            <a:off x="9047451" y="312360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8" name="Conector recto de flecha 367"/>
          <p:cNvCxnSpPr/>
          <p:nvPr/>
        </p:nvCxnSpPr>
        <p:spPr>
          <a:xfrm>
            <a:off x="10945836" y="312765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5" name="Conector recto de flecha 374"/>
          <p:cNvCxnSpPr/>
          <p:nvPr/>
        </p:nvCxnSpPr>
        <p:spPr>
          <a:xfrm>
            <a:off x="1229852" y="4055746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6" name="Conector recto de flecha 375"/>
          <p:cNvCxnSpPr/>
          <p:nvPr/>
        </p:nvCxnSpPr>
        <p:spPr>
          <a:xfrm>
            <a:off x="3161426" y="404104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7" name="Conector recto de flecha 376"/>
          <p:cNvCxnSpPr/>
          <p:nvPr/>
        </p:nvCxnSpPr>
        <p:spPr>
          <a:xfrm>
            <a:off x="5075620" y="4047871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8" name="Conector recto de flecha 377"/>
          <p:cNvCxnSpPr/>
          <p:nvPr/>
        </p:nvCxnSpPr>
        <p:spPr>
          <a:xfrm>
            <a:off x="7114149" y="404104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9" name="Conector recto de flecha 378"/>
          <p:cNvCxnSpPr/>
          <p:nvPr/>
        </p:nvCxnSpPr>
        <p:spPr>
          <a:xfrm>
            <a:off x="9047451" y="4036994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0" name="Conector recto de flecha 379"/>
          <p:cNvCxnSpPr/>
          <p:nvPr/>
        </p:nvCxnSpPr>
        <p:spPr>
          <a:xfrm>
            <a:off x="10945836" y="404104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6" name="Conector recto 135"/>
          <p:cNvCxnSpPr/>
          <p:nvPr/>
        </p:nvCxnSpPr>
        <p:spPr>
          <a:xfrm flipH="1">
            <a:off x="1227033" y="4919223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7" name="Grupo 1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8390" y="5112702"/>
            <a:ext cx="1800000" cy="360000"/>
            <a:chOff x="5016000" y="1040449"/>
            <a:chExt cx="2157939" cy="599536"/>
          </a:xfrm>
        </p:grpSpPr>
        <p:sp>
          <p:nvSpPr>
            <p:cNvPr id="138" name="Rectángulo 1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GONZALEZ DODERO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ángulo 1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EM10404</a:t>
              </a:r>
              <a:r>
                <a:rPr lang="es-ES" sz="800" dirty="0" smtClean="0">
                  <a:solidFill>
                    <a:prstClr val="black"/>
                  </a:solidFill>
                </a:rPr>
                <a:t> Seguridad </a:t>
              </a:r>
              <a:r>
                <a:rPr lang="es-ES" sz="800" dirty="0">
                  <a:solidFill>
                    <a:prstClr val="black"/>
                  </a:solidFill>
                </a:rPr>
                <a:t>Publica </a:t>
              </a:r>
            </a:p>
          </p:txBody>
        </p:sp>
      </p:grpSp>
      <p:grpSp>
        <p:nvGrpSpPr>
          <p:cNvPr id="141" name="Grupo 1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60250" y="5111712"/>
            <a:ext cx="1798283" cy="360000"/>
            <a:chOff x="5016000" y="1040449"/>
            <a:chExt cx="2157939" cy="593937"/>
          </a:xfrm>
        </p:grpSpPr>
        <p:sp>
          <p:nvSpPr>
            <p:cNvPr id="142" name="Rectángulo 1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MA. LOURDES GUERRA GALVAN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Rectángulo 1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EM09781</a:t>
              </a:r>
              <a:r>
                <a:rPr lang="es-ES" sz="800" dirty="0">
                  <a:solidFill>
                    <a:schemeClr val="tx1"/>
                  </a:solidFill>
                </a:rPr>
                <a:t> Deportes  </a:t>
              </a:r>
            </a:p>
          </p:txBody>
        </p:sp>
      </p:grpSp>
      <p:grpSp>
        <p:nvGrpSpPr>
          <p:cNvPr id="144" name="Grupo 1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48648" y="5111222"/>
            <a:ext cx="1800000" cy="360000"/>
            <a:chOff x="5016000" y="1040449"/>
            <a:chExt cx="2157939" cy="615227"/>
          </a:xfrm>
        </p:grpSpPr>
        <p:sp>
          <p:nvSpPr>
            <p:cNvPr id="145" name="Rectángulo 1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MARTIN JIMÉNEZ SORIANO </a:t>
              </a:r>
            </a:p>
          </p:txBody>
        </p:sp>
        <p:sp>
          <p:nvSpPr>
            <p:cNvPr id="146" name="Rectángulo 1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EM09787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0" name="Grupo 1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15658" y="5116125"/>
            <a:ext cx="1798283" cy="360000"/>
            <a:chOff x="5016000" y="1040449"/>
            <a:chExt cx="2157939" cy="593937"/>
          </a:xfrm>
        </p:grpSpPr>
        <p:sp>
          <p:nvSpPr>
            <p:cNvPr id="151" name="Rectángulo 1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FERMÍN MONRREAL FLORES</a:t>
              </a:r>
            </a:p>
          </p:txBody>
        </p:sp>
        <p:sp>
          <p:nvSpPr>
            <p:cNvPr id="152" name="Rectángulo 1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EM06896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4" name="Grupo 1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74133" y="5112646"/>
            <a:ext cx="1798283" cy="360000"/>
            <a:chOff x="5016000" y="1040449"/>
            <a:chExt cx="2157939" cy="593937"/>
          </a:xfrm>
        </p:grpSpPr>
        <p:sp>
          <p:nvSpPr>
            <p:cNvPr id="160" name="Rectángulo 1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Rectángulo 1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Centro Historio</a:t>
              </a:r>
              <a:endParaRPr lang="es-ES" sz="9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62" name="Conector recto de flecha 161"/>
          <p:cNvCxnSpPr/>
          <p:nvPr/>
        </p:nvCxnSpPr>
        <p:spPr>
          <a:xfrm>
            <a:off x="1237873" y="4930064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3" name="Conector recto de flecha 162"/>
          <p:cNvCxnSpPr/>
          <p:nvPr/>
        </p:nvCxnSpPr>
        <p:spPr>
          <a:xfrm>
            <a:off x="3169447" y="49153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4" name="Conector recto de flecha 163"/>
          <p:cNvCxnSpPr/>
          <p:nvPr/>
        </p:nvCxnSpPr>
        <p:spPr>
          <a:xfrm>
            <a:off x="5083641" y="4922189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5" name="Conector recto de flecha 164"/>
          <p:cNvCxnSpPr/>
          <p:nvPr/>
        </p:nvCxnSpPr>
        <p:spPr>
          <a:xfrm>
            <a:off x="7122170" y="49153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6" name="Conector recto de flecha 165"/>
          <p:cNvCxnSpPr/>
          <p:nvPr/>
        </p:nvCxnSpPr>
        <p:spPr>
          <a:xfrm>
            <a:off x="9055472" y="4911312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7" name="Conector recto de flecha 166"/>
          <p:cNvCxnSpPr/>
          <p:nvPr/>
        </p:nvCxnSpPr>
        <p:spPr>
          <a:xfrm>
            <a:off x="10953857" y="49153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8" name="Conector recto 167"/>
          <p:cNvCxnSpPr/>
          <p:nvPr/>
        </p:nvCxnSpPr>
        <p:spPr>
          <a:xfrm flipH="1">
            <a:off x="5073134" y="5745397"/>
            <a:ext cx="10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73" name="Grupo 17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70117" y="5938825"/>
            <a:ext cx="1798283" cy="360000"/>
            <a:chOff x="5016000" y="1040449"/>
            <a:chExt cx="2157939" cy="593937"/>
          </a:xfrm>
        </p:grpSpPr>
        <p:sp>
          <p:nvSpPr>
            <p:cNvPr id="174" name="Rectángulo 17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JORGE L. GARZA DE LA FUENTE </a:t>
              </a:r>
            </a:p>
          </p:txBody>
        </p:sp>
        <p:sp>
          <p:nvSpPr>
            <p:cNvPr id="175" name="Rectángulo 17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EM08436</a:t>
              </a:r>
              <a:r>
                <a:rPr lang="es-ES" sz="800" dirty="0">
                  <a:solidFill>
                    <a:prstClr val="black"/>
                  </a:solidFill>
                </a:rPr>
                <a:t> Fomento Económico </a:t>
              </a:r>
            </a:p>
          </p:txBody>
        </p:sp>
      </p:grpSp>
      <p:cxnSp>
        <p:nvCxnSpPr>
          <p:cNvPr id="176" name="Conector recto de flecha 175"/>
          <p:cNvCxnSpPr/>
          <p:nvPr/>
        </p:nvCxnSpPr>
        <p:spPr>
          <a:xfrm>
            <a:off x="5079625" y="5748368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9" name="Grupo 1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71448" y="3331283"/>
            <a:ext cx="1800000" cy="360000"/>
            <a:chOff x="5016000" y="1040449"/>
            <a:chExt cx="2157939" cy="615227"/>
          </a:xfrm>
        </p:grpSpPr>
        <p:sp>
          <p:nvSpPr>
            <p:cNvPr id="180" name="Rectángulo 1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OBET VILLARREAL CERVANTES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Rectángulo 1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EM08290</a:t>
              </a:r>
              <a:r>
                <a:rPr lang="es-ES" sz="800" dirty="0" smtClean="0">
                  <a:solidFill>
                    <a:prstClr val="black"/>
                  </a:solidFill>
                </a:rPr>
                <a:t> Forestación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2" name="Grupo 18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4640" y="3326523"/>
            <a:ext cx="1800000" cy="360000"/>
            <a:chOff x="5016000" y="1040449"/>
            <a:chExt cx="2157939" cy="615227"/>
          </a:xfrm>
        </p:grpSpPr>
        <p:sp>
          <p:nvSpPr>
            <p:cNvPr id="183" name="Rectángulo 18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FRANCISCO R. GONZÁLEZ ORTIZ </a:t>
              </a:r>
            </a:p>
          </p:txBody>
        </p:sp>
        <p:sp>
          <p:nvSpPr>
            <p:cNvPr id="184" name="Rectángulo 18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EM06870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Zoológico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6" name="Grupo 1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37707" y="2441079"/>
            <a:ext cx="1798283" cy="360000"/>
            <a:chOff x="5016000" y="1040449"/>
            <a:chExt cx="2157939" cy="593937"/>
          </a:xfrm>
        </p:grpSpPr>
        <p:sp>
          <p:nvSpPr>
            <p:cNvPr id="187" name="Rectángulo 1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HILDA RIVERA CAZARES </a:t>
              </a:r>
            </a:p>
          </p:txBody>
        </p:sp>
        <p:sp>
          <p:nvSpPr>
            <p:cNvPr id="188" name="Rectángulo 1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EM09782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ECOPARQUE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9" name="Grupo 18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52582" y="2437600"/>
            <a:ext cx="1798283" cy="360000"/>
            <a:chOff x="5016000" y="1040449"/>
            <a:chExt cx="2157939" cy="593937"/>
          </a:xfrm>
        </p:grpSpPr>
        <p:sp>
          <p:nvSpPr>
            <p:cNvPr id="190" name="Rectángulo 18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JAIME A. DÍAZ COLUNGA </a:t>
              </a:r>
            </a:p>
          </p:txBody>
        </p:sp>
        <p:sp>
          <p:nvSpPr>
            <p:cNvPr id="191" name="Rectángulo 19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EM09778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Ecología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2" name="Grupo 1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15222" y="2445095"/>
            <a:ext cx="1798283" cy="360000"/>
            <a:chOff x="5016000" y="1040449"/>
            <a:chExt cx="2157939" cy="593937"/>
          </a:xfrm>
        </p:grpSpPr>
        <p:sp>
          <p:nvSpPr>
            <p:cNvPr id="193" name="Rectángulo 1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4" name="Rectángulo 1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4"/>
              <a:ext cx="2156836" cy="22052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Legal Tenencia de la Tierra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5" name="Grupo 19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12586" y="3331018"/>
            <a:ext cx="1800000" cy="360000"/>
            <a:chOff x="5016000" y="1040449"/>
            <a:chExt cx="2157939" cy="615227"/>
          </a:xfrm>
        </p:grpSpPr>
        <p:sp>
          <p:nvSpPr>
            <p:cNvPr id="196" name="Rectángulo 19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NATTALI CAMPOS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7" name="Rectángulo 19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EM8356</a:t>
              </a:r>
              <a:r>
                <a:rPr lang="es-ES" sz="800" dirty="0" smtClean="0">
                  <a:solidFill>
                    <a:prstClr val="black"/>
                  </a:solidFill>
                </a:rPr>
                <a:t> Fomento Agropecuario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2" name="Grupo 20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88842" y="6660380"/>
            <a:ext cx="190220" cy="147958"/>
            <a:chOff x="5016000" y="1040449"/>
            <a:chExt cx="2157939" cy="615227"/>
          </a:xfrm>
        </p:grpSpPr>
        <p:sp>
          <p:nvSpPr>
            <p:cNvPr id="203" name="Rectángulo 20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04" name="Rectángulo 20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5" name="CuadroTexto 1"/>
          <p:cNvSpPr txBox="1">
            <a:spLocks noChangeArrowheads="1"/>
          </p:cNvSpPr>
          <p:nvPr/>
        </p:nvSpPr>
        <p:spPr bwMode="auto">
          <a:xfrm>
            <a:off x="9021947" y="6649738"/>
            <a:ext cx="10914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</a:t>
            </a:r>
            <a:r>
              <a:rPr lang="es-MX" altLang="es-MX" sz="600" b="1" dirty="0" smtClean="0"/>
              <a:t>PRESIDENTE MUNICIPAL</a:t>
            </a:r>
            <a:endParaRPr lang="es-MX" altLang="es-MX" sz="600" dirty="0"/>
          </a:p>
        </p:txBody>
      </p:sp>
    </p:spTree>
    <p:extLst>
      <p:ext uri="{BB962C8B-B14F-4D97-AF65-F5344CB8AC3E}">
        <p14:creationId xmlns:p14="http://schemas.microsoft.com/office/powerpoint/2010/main" val="18664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Conector recto 52"/>
          <p:cNvCxnSpPr/>
          <p:nvPr/>
        </p:nvCxnSpPr>
        <p:spPr>
          <a:xfrm flipH="1">
            <a:off x="8718257" y="2772995"/>
            <a:ext cx="2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>
            <a:off x="5530025" y="3363896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1390920" y="3358688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7130089" y="2049845"/>
            <a:ext cx="10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INGRESOS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101406" y="1341545"/>
            <a:ext cx="2" cy="14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9143" y="187523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prstClr val="black"/>
                  </a:solidFill>
                </a:rPr>
                <a:t>SANDRA </a:t>
              </a:r>
              <a:r>
                <a:rPr lang="es-ES" sz="1000" b="1" dirty="0">
                  <a:solidFill>
                    <a:prstClr val="black"/>
                  </a:solidFill>
                </a:rPr>
                <a:t>CARREON VALDEZ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EM10372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0652" y="1261431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3122716" y="2772995"/>
            <a:ext cx="561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3460474" y="2938459"/>
            <a:ext cx="0" cy="165813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20765" y="1875232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77989" y="25784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JAVIER ZAMORA ROJAS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EM05016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del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2927" y="362477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SUSANA A. VILLEGAS REBOLLOSO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EM06921</a:t>
              </a:r>
              <a:r>
                <a:rPr lang="es-ES" sz="800" dirty="0" smtClean="0">
                  <a:solidFill>
                    <a:prstClr val="black"/>
                  </a:solidFill>
                </a:rPr>
                <a:t> Caja 1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43441" y="362477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RUTH A. BALTAZAR VALDEZ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EM08783</a:t>
              </a:r>
              <a:r>
                <a:rPr lang="es-ES" sz="800" dirty="0" smtClean="0">
                  <a:solidFill>
                    <a:prstClr val="black"/>
                  </a:solidFill>
                </a:rPr>
                <a:t> Caja 3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3" name="Conector recto 62"/>
          <p:cNvCxnSpPr/>
          <p:nvPr/>
        </p:nvCxnSpPr>
        <p:spPr>
          <a:xfrm flipH="1">
            <a:off x="1392231" y="3367164"/>
            <a:ext cx="41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8936" y="4275395"/>
            <a:ext cx="1980000" cy="617847"/>
            <a:chOff x="5016000" y="567945"/>
            <a:chExt cx="2312826" cy="976753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567945"/>
              <a:ext cx="2312826" cy="81539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EM09976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 SANTOS LÓPEZ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EM10200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VANESSA RAMOS RODRIGUEZ </a:t>
              </a: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263496"/>
              <a:ext cx="2312826" cy="2812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Cajas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9143" y="32905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ELENA TORRES ZAPATA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EM06123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376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ector recto 46"/>
          <p:cNvCxnSpPr/>
          <p:nvPr/>
        </p:nvCxnSpPr>
        <p:spPr>
          <a:xfrm flipH="1">
            <a:off x="8712814" y="3563635"/>
            <a:ext cx="2" cy="26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3457356" y="3555084"/>
            <a:ext cx="2" cy="23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COMERCIO</a:t>
            </a:r>
            <a:r>
              <a:rPr lang="es-MX" sz="2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153182"/>
            <a:ext cx="2" cy="33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0019" y="1091302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3112083" y="3021966"/>
            <a:ext cx="586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1705103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28273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ALEJANDRO DE J. GARZA AGUIRRE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EM07544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Supervisor de Inspectores e Interventores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818" y="283593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VERÓNICA CÓRDOVA GAYTÁN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EM07014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600" dirty="0" smtClean="0">
                  <a:solidFill>
                    <a:prstClr val="black"/>
                  </a:solidFill>
                </a:rPr>
                <a:t>Supervisora de pulgas, tianguis y comercio ambulante </a:t>
              </a:r>
              <a:endParaRPr lang="es-ES" sz="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2288469"/>
            <a:ext cx="2160000" cy="389164"/>
            <a:chOff x="5016000" y="1040450"/>
            <a:chExt cx="2157939" cy="615226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ARTURO FLORES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EM06856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 Inspectores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7" name="Conector recto 66"/>
          <p:cNvCxnSpPr/>
          <p:nvPr/>
        </p:nvCxnSpPr>
        <p:spPr>
          <a:xfrm flipH="1">
            <a:off x="3460429" y="3555084"/>
            <a:ext cx="525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365087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YUDITH L. ARMENDÁRIZ RANGEL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EM09302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e Interventor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5" name="Conector recto 34"/>
          <p:cNvCxnSpPr/>
          <p:nvPr/>
        </p:nvCxnSpPr>
        <p:spPr>
          <a:xfrm flipH="1">
            <a:off x="6098841" y="2196828"/>
            <a:ext cx="165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818" y="199462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EDITH GUTIÉRREZ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EM03305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412118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LUIS VEGA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EM00715</a:t>
              </a:r>
              <a:r>
                <a:rPr lang="es-ES" sz="800" dirty="0">
                  <a:solidFill>
                    <a:prstClr val="black"/>
                  </a:solidFill>
                </a:rPr>
                <a:t> Inspector e Interventor </a:t>
              </a: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45996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FRUCTUOSO  HARO LÓPEZ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EM04446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50899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MARTÍNEZ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EM05786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556845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BRISEÑO ELIZONDO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EM07642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364651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E. SOTO JUÁREZ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EM05613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411682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A. ARENAS SARABIA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EM04816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459533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VICENTE GUERRERO SILVA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EM04604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507247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RAMÓN LIMAS LÓPEZ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EM04119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554277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DE J. FLORES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EM03553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602129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R. MARTÍNEZ MORALES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EM07087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9395" y="364645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FLORES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EM09988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8268" y="414150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ERNESTO PEREZ LUQUE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268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 flipH="1">
            <a:off x="9058976" y="2515827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7193887" y="2049852"/>
            <a:ext cx="9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EGRESOS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165204" y="1425776"/>
            <a:ext cx="2" cy="11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74826" y="188397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CLAUDIA IMELDA FLORES SANABRIA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EM05540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84450" y="1261438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5422" y="1873341"/>
            <a:ext cx="2160000" cy="389165"/>
            <a:chOff x="5016000" y="1040449"/>
            <a:chExt cx="2157939" cy="615227"/>
          </a:xfrm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NANCY SÁENZ CAMPOS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EM05345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Egresos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3186514" y="2515827"/>
            <a:ext cx="586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74826" y="2752817"/>
            <a:ext cx="1980000" cy="1263693"/>
            <a:chOff x="5016000" y="1040447"/>
            <a:chExt cx="2157939" cy="1997762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80989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EM05944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LAURA SIFUENTES RODRÍGUEZ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EM07447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 ISELA CARO RIVERA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EM08233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JENY M. MANCHA RODRÍGUEZ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EM06051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FABIOLA GONZÁLEZ VÁSQUEZ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EM07212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GABRIELA CORRAL MURILLO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EM10411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GABRIELA SANCHEZ CRUZ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0370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1" name="Conector recto 40"/>
          <p:cNvCxnSpPr/>
          <p:nvPr/>
        </p:nvCxnSpPr>
        <p:spPr>
          <a:xfrm flipH="1">
            <a:off x="3191603" y="2515827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04164" y="2753002"/>
            <a:ext cx="1980000" cy="733922"/>
            <a:chOff x="5016000" y="1040447"/>
            <a:chExt cx="2157939" cy="1160252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9257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EM09515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ARTURO G. REYES MUÑOZ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EM10185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ANDREA DOMINGUEZ BARRERA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DAPHNE ARELLANO FERREL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6619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5422" y="2597114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ANTONIO ZERRWECK ÁLVAREZ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EM06860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 Depto.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38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Conector recto 73"/>
          <p:cNvCxnSpPr>
            <a:stCxn id="93" idx="2"/>
          </p:cNvCxnSpPr>
          <p:nvPr/>
        </p:nvCxnSpPr>
        <p:spPr>
          <a:xfrm>
            <a:off x="2437823" y="3276254"/>
            <a:ext cx="1205843" cy="245646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0" name="Conector recto 69"/>
          <p:cNvCxnSpPr/>
          <p:nvPr/>
        </p:nvCxnSpPr>
        <p:spPr>
          <a:xfrm flipH="1">
            <a:off x="3649270" y="3666118"/>
            <a:ext cx="2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 flipH="1">
            <a:off x="1212656" y="3705566"/>
            <a:ext cx="2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 flipH="1">
            <a:off x="9882890" y="2772695"/>
            <a:ext cx="2" cy="24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AGENCIA FISCAL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323310"/>
            <a:ext cx="2" cy="22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0019" y="1192155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2426283" y="2771516"/>
            <a:ext cx="7452000" cy="473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1703904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2229034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PERLA KARINA ZÚÑIGA SILVA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EM06973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Agencia Fiscal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91" name="Conector recto 90"/>
          <p:cNvCxnSpPr/>
          <p:nvPr/>
        </p:nvCxnSpPr>
        <p:spPr>
          <a:xfrm flipH="1">
            <a:off x="2435806" y="2771516"/>
            <a:ext cx="2" cy="4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2" name="Rectángulo 91"/>
          <p:cNvSpPr/>
          <p:nvPr/>
        </p:nvSpPr>
        <p:spPr>
          <a:xfrm>
            <a:off x="5352974" y="2972780"/>
            <a:ext cx="1476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INTERVENTOR </a:t>
            </a:r>
            <a:r>
              <a:rPr lang="es-ES" sz="1000" b="1" dirty="0">
                <a:solidFill>
                  <a:schemeClr val="tx1"/>
                </a:solidFill>
              </a:rPr>
              <a:t>ARCHIVO </a:t>
            </a:r>
          </a:p>
        </p:txBody>
      </p:sp>
      <p:sp>
        <p:nvSpPr>
          <p:cNvPr id="93" name="Rectángulo 92"/>
          <p:cNvSpPr/>
          <p:nvPr/>
        </p:nvSpPr>
        <p:spPr>
          <a:xfrm>
            <a:off x="1717823" y="2972780"/>
            <a:ext cx="144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INTERVENTOR CASETAS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94" name="Rectángulo 93"/>
          <p:cNvSpPr/>
          <p:nvPr/>
        </p:nvSpPr>
        <p:spPr>
          <a:xfrm>
            <a:off x="9151382" y="2969419"/>
            <a:ext cx="144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INTERVENTOR CAJAS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82656" y="3515471"/>
            <a:ext cx="1260000" cy="303474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CASETA NORTE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3019270" y="3515471"/>
            <a:ext cx="1260000" cy="303474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CASETA SUR </a:t>
            </a:r>
            <a:endParaRPr lang="es-ES" sz="1000" b="1" dirty="0">
              <a:solidFill>
                <a:schemeClr val="tx1"/>
              </a:solidFill>
            </a:endParaRP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2658" y="40272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JAVIER IBARRA VELÁZQUEZ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EM03602</a:t>
              </a:r>
              <a:r>
                <a:rPr lang="es-ES" sz="800" dirty="0" smtClean="0">
                  <a:solidFill>
                    <a:prstClr val="black"/>
                  </a:solidFill>
                </a:rPr>
                <a:t> Interventor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2658" y="458053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ABELARDO ROMERO TREVIÑO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EM04127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2656" y="515557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ÁNGEL SALAZAR ADAME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EM08525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59270" y="3952168"/>
            <a:ext cx="1980000" cy="389165"/>
            <a:chOff x="5016000" y="1040449"/>
            <a:chExt cx="2157943" cy="615227"/>
          </a:xfrm>
          <a:solidFill>
            <a:schemeClr val="bg1"/>
          </a:solidFill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A. HERRERA RAMIREZ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3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EM07013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53666" y="450737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SANTOS JACEL PÉREZ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EM07336</a:t>
              </a:r>
              <a:r>
                <a:rPr lang="es-ES" sz="800" dirty="0" smtClean="0">
                  <a:solidFill>
                    <a:prstClr val="black"/>
                  </a:solidFill>
                </a:rPr>
                <a:t> Interventor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53666" y="50876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EDGAR ULISES FABELA BUSTAMANTE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EM08072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0132" y="351386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CLAUDIA N. REYES LÓPEZ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89194" y="343540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HÉCTOR JAVIER LUNA OZUNA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EM03969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89194" y="39783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ENRIQUE DE LUNA RIOJAS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EM04797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89194" y="453234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CAROLINA ROSALES DE LUNA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EM06489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89194" y="508697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MYRNA G. MENCHACA ROMO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EM02936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6" name="Conector recto 75"/>
          <p:cNvCxnSpPr>
            <a:stCxn id="93" idx="2"/>
          </p:cNvCxnSpPr>
          <p:nvPr/>
        </p:nvCxnSpPr>
        <p:spPr>
          <a:xfrm flipH="1">
            <a:off x="1203682" y="3276254"/>
            <a:ext cx="1234141" cy="23126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77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ALCOHOLES</a:t>
            </a:r>
            <a:r>
              <a:rPr lang="es-MX" sz="2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289490"/>
            <a:ext cx="2" cy="19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0019" y="1261433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173" y="29537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ABEL LÓPEZ MENCHACA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EM07162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21149" y="2096575"/>
            <a:ext cx="2160000" cy="389164"/>
            <a:chOff x="5016000" y="1040450"/>
            <a:chExt cx="2157939" cy="615226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SERGIO ANTONIO CARRIZALES VIDALES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EM07249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 Inspectores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929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Conector recto 63"/>
          <p:cNvCxnSpPr/>
          <p:nvPr/>
        </p:nvCxnSpPr>
        <p:spPr>
          <a:xfrm flipH="1">
            <a:off x="10093404" y="3296909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2108575" y="3291241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EJECUCIÓN FISCAL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317480"/>
            <a:ext cx="2" cy="23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0019" y="1261430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1875231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21034" y="36132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F. HERNÁNDEZ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EM06857</a:t>
              </a:r>
              <a:r>
                <a:rPr lang="es-ES" sz="800" dirty="0" smtClean="0">
                  <a:solidFill>
                    <a:prstClr val="black"/>
                  </a:solidFill>
                </a:rPr>
                <a:t> Asesor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04522" y="362141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A. HUITRON MORALES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EM05529</a:t>
              </a:r>
              <a:r>
                <a:rPr lang="es-ES" sz="800" dirty="0" smtClean="0">
                  <a:solidFill>
                    <a:prstClr val="black"/>
                  </a:solidFill>
                </a:rPr>
                <a:t> Notificador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6798" y="36096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SANDRA P. VELÁZQUEZ CORZO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EM06181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3" name="Conector recto 62"/>
          <p:cNvCxnSpPr/>
          <p:nvPr/>
        </p:nvCxnSpPr>
        <p:spPr>
          <a:xfrm flipH="1">
            <a:off x="2110643" y="3294509"/>
            <a:ext cx="799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1697" y="25393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ENRIQUE A. VALDÉS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EM06853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36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Conector recto 32"/>
          <p:cNvCxnSpPr/>
          <p:nvPr/>
        </p:nvCxnSpPr>
        <p:spPr>
          <a:xfrm flipH="1">
            <a:off x="7119456" y="2049844"/>
            <a:ext cx="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PRESUPUESTOS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398694"/>
            <a:ext cx="2" cy="11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39456" y="187704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CLAUDIA IMELDA FLORES SANABRIA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EM05540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860" y="253322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DE ALBA FLORES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EM09515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0019" y="1261430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8662" y="1877042"/>
            <a:ext cx="2160000" cy="389164"/>
            <a:chOff x="5016000" y="1040450"/>
            <a:chExt cx="2157939" cy="615226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SERGIO ALVARADO SÁNCHEZ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EM08777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 Presupuestos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59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9691860" y="197172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CONTABILIDAD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499832" y="196270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773" y="1409327"/>
            <a:ext cx="2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0" y="1260703"/>
            <a:ext cx="2340000" cy="389165"/>
            <a:chOff x="5016000" y="1040449"/>
            <a:chExt cx="2337769" cy="6152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33776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KEVIN ABIGAEL TAMEZ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337769" cy="2345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EM07276</a:t>
              </a:r>
              <a:r>
                <a:rPr lang="es-ES" sz="800" dirty="0" smtClean="0">
                  <a:solidFill>
                    <a:prstClr val="black"/>
                  </a:solidFill>
                </a:rPr>
                <a:t> Contador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2784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ISABEL RODRÍGUEZ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EM06124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Auxiliar Administrativo </a:t>
              </a: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489569" y="197400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22727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YESSICA RUBÍ ALFARO CASTILLO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EM07756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860" y="225855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JUANA C. MARTÍNEZ BALLESTEROS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EM02986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572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 flipH="1">
            <a:off x="7399183" y="2645248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>
            <a:off x="4751143" y="2641604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6074834" y="2205446"/>
            <a:ext cx="9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10072454" y="2642521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6088543" y="1538076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ADQUISICIONES 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0" name="Conector recto 39"/>
          <p:cNvCxnSpPr/>
          <p:nvPr/>
        </p:nvCxnSpPr>
        <p:spPr>
          <a:xfrm flipH="1">
            <a:off x="2073169" y="2642141"/>
            <a:ext cx="799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 flipH="1">
            <a:off x="2077874" y="2650452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89862" y="2009961"/>
            <a:ext cx="1980000" cy="389165"/>
            <a:chOff x="5016000" y="1040449"/>
            <a:chExt cx="2157939" cy="61522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C. TENORIO ARMENDÁRIZ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EM07172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19657" y="2946074"/>
            <a:ext cx="1980000" cy="389165"/>
            <a:chOff x="5016000" y="1040449"/>
            <a:chExt cx="2157939" cy="615227"/>
          </a:xfrm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E. COLUNGA PUENTE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EM06947 </a:t>
              </a:r>
              <a:r>
                <a:rPr lang="es-ES" sz="800" dirty="0" smtClean="0">
                  <a:solidFill>
                    <a:prstClr val="black"/>
                  </a:solidFill>
                </a:rPr>
                <a:t>Comprador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1871" y="2942430"/>
            <a:ext cx="1980000" cy="389165"/>
            <a:chOff x="5016000" y="1040449"/>
            <a:chExt cx="2157939" cy="615227"/>
          </a:xfrm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E. CAMPOS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EM05851 </a:t>
              </a:r>
              <a:r>
                <a:rPr lang="es-ES" sz="800" dirty="0" smtClean="0">
                  <a:solidFill>
                    <a:prstClr val="black"/>
                  </a:solidFill>
                </a:rPr>
                <a:t>Comprador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88929" y="2942430"/>
            <a:ext cx="1980000" cy="389165"/>
            <a:chOff x="5016000" y="1040449"/>
            <a:chExt cx="2157939" cy="615227"/>
          </a:xfrm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PATRICIA MARTÍNEZ VARELA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EM07154 </a:t>
              </a:r>
              <a:r>
                <a:rPr lang="es-ES" sz="800" dirty="0" smtClean="0">
                  <a:solidFill>
                    <a:prstClr val="black"/>
                  </a:solidFill>
                </a:rPr>
                <a:t>Comprador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40422" y="1248878"/>
            <a:ext cx="2340000" cy="389164"/>
            <a:chOff x="5016000" y="1040450"/>
            <a:chExt cx="2157939" cy="615226"/>
          </a:xfrm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ZAIDA E. GONZALEZ CASTAÑEDAS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EM10247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61143" y="29424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C. VAZQUEZ PEREZ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EM10056</a:t>
              </a:r>
              <a:r>
                <a:rPr lang="es-ES" sz="800" dirty="0" smtClean="0">
                  <a:solidFill>
                    <a:prstClr val="black"/>
                  </a:solidFill>
                </a:rPr>
                <a:t> Comprador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242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INFORMATICA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101924" y="1427302"/>
            <a:ext cx="2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70565"/>
            <a:ext cx="2340000" cy="389164"/>
            <a:chOff x="5015998" y="1040450"/>
            <a:chExt cx="2157941" cy="615226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8" y="1040450"/>
              <a:ext cx="2157938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IVÁN CAMPORREDONDO VALLE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EM03122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 Informática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2" name="Conector recto 31"/>
          <p:cNvCxnSpPr/>
          <p:nvPr/>
        </p:nvCxnSpPr>
        <p:spPr>
          <a:xfrm>
            <a:off x="9691860" y="209438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2499832" y="2085369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4792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PEDRO CASTILLO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EM07228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7" name="Conector recto 36"/>
          <p:cNvCxnSpPr/>
          <p:nvPr/>
        </p:nvCxnSpPr>
        <p:spPr>
          <a:xfrm flipH="1">
            <a:off x="2489569" y="2096663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247350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DIEGO ALI MORALES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EM08847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860" y="245927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CASTILLO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EM08212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183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Conector recto 89"/>
          <p:cNvCxnSpPr/>
          <p:nvPr/>
        </p:nvCxnSpPr>
        <p:spPr>
          <a:xfrm flipH="1">
            <a:off x="4666633" y="2032256"/>
            <a:ext cx="28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4" name="Conector recto 153"/>
          <p:cNvCxnSpPr/>
          <p:nvPr/>
        </p:nvCxnSpPr>
        <p:spPr>
          <a:xfrm flipH="1">
            <a:off x="9886631" y="2414369"/>
            <a:ext cx="2" cy="33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 flipH="1">
            <a:off x="2326630" y="2419437"/>
            <a:ext cx="2" cy="33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88541" y="1607387"/>
            <a:ext cx="2" cy="35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 flipH="1">
            <a:off x="2322813" y="2417726"/>
            <a:ext cx="75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666632" y="1263226"/>
            <a:ext cx="2880002" cy="434975"/>
            <a:chOff x="5015999" y="1040449"/>
            <a:chExt cx="2160001" cy="5995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160000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>
                  <a:solidFill>
                    <a:schemeClr val="tx1"/>
                  </a:solidFill>
                </a:rPr>
                <a:t>MARIO ALBERTO DAVILA DELGADO 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EM09773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r>
                <a:rPr lang="es-ES" sz="1000" dirty="0" smtClean="0">
                  <a:solidFill>
                    <a:schemeClr val="tx1"/>
                  </a:solidFill>
                </a:rPr>
                <a:t>Presidente </a:t>
              </a:r>
              <a:r>
                <a:rPr lang="es-ES" sz="1000" kern="1200" dirty="0" smtClean="0">
                  <a:solidFill>
                    <a:schemeClr val="tx1"/>
                  </a:solidFill>
                </a:rPr>
                <a:t>Municipal</a:t>
              </a:r>
              <a:endParaRPr lang="es-ES" sz="900" kern="1200" dirty="0">
                <a:solidFill>
                  <a:schemeClr val="tx1"/>
                </a:solidFill>
                <a:ea typeface="+mn-ea"/>
                <a:cs typeface="+mn-cs"/>
              </a:endParaRPr>
            </a:p>
          </p:txBody>
        </p:sp>
      </p:grpSp>
      <p:grpSp>
        <p:nvGrpSpPr>
          <p:cNvPr id="232" name="Grupo 2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278050" y="6669754"/>
            <a:ext cx="190220" cy="147958"/>
            <a:chOff x="5016000" y="1040449"/>
            <a:chExt cx="2157939" cy="615227"/>
          </a:xfrm>
        </p:grpSpPr>
        <p:sp>
          <p:nvSpPr>
            <p:cNvPr id="233" name="Rectángulo 2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4" name="Rectángulo 2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5" name="CuadroTexto 1"/>
          <p:cNvSpPr txBox="1">
            <a:spLocks noChangeArrowheads="1"/>
          </p:cNvSpPr>
          <p:nvPr/>
        </p:nvSpPr>
        <p:spPr bwMode="auto">
          <a:xfrm>
            <a:off x="9411155" y="6659112"/>
            <a:ext cx="10914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</a:t>
            </a:r>
            <a:r>
              <a:rPr lang="es-MX" altLang="es-MX" sz="600" b="1" dirty="0" smtClean="0"/>
              <a:t>PRESIDENTE MUNICIPAL</a:t>
            </a:r>
            <a:endParaRPr lang="es-MX" altLang="es-MX" sz="600" dirty="0"/>
          </a:p>
        </p:txBody>
      </p:sp>
      <p:grpSp>
        <p:nvGrpSpPr>
          <p:cNvPr id="239" name="Grupo 2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421469" y="6667767"/>
            <a:ext cx="190220" cy="147958"/>
            <a:chOff x="5016000" y="1040449"/>
            <a:chExt cx="2157939" cy="615227"/>
          </a:xfrm>
        </p:grpSpPr>
        <p:sp>
          <p:nvSpPr>
            <p:cNvPr id="240" name="Rectángulo 2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1" name="Rectángulo 2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2" name="CuadroTexto 1"/>
          <p:cNvSpPr txBox="1">
            <a:spLocks noChangeArrowheads="1"/>
          </p:cNvSpPr>
          <p:nvPr/>
        </p:nvSpPr>
        <p:spPr bwMode="auto">
          <a:xfrm>
            <a:off x="10547835" y="6659112"/>
            <a:ext cx="7508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</a:t>
            </a:r>
            <a:r>
              <a:rPr lang="es-MX" altLang="es-MX" sz="600" b="1" dirty="0" smtClean="0"/>
              <a:t>REGIDORES</a:t>
            </a:r>
            <a:endParaRPr lang="es-MX" altLang="es-MX" sz="600" dirty="0"/>
          </a:p>
        </p:txBody>
      </p:sp>
      <p:sp>
        <p:nvSpPr>
          <p:cNvPr id="243" name="CuadroTexto 1"/>
          <p:cNvSpPr txBox="1">
            <a:spLocks noChangeArrowheads="1"/>
          </p:cNvSpPr>
          <p:nvPr/>
        </p:nvSpPr>
        <p:spPr bwMode="auto">
          <a:xfrm>
            <a:off x="11096912" y="6608297"/>
            <a:ext cx="10973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MX" altLang="es-MX" sz="600" b="1" i="1" dirty="0"/>
              <a:t>ART. 115 Código Municipal</a:t>
            </a:r>
          </a:p>
          <a:p>
            <a:pPr algn="ctr"/>
            <a:r>
              <a:rPr lang="es-MX" altLang="es-MX" sz="600" i="1" dirty="0"/>
              <a:t>Administración Centralizada</a:t>
            </a:r>
          </a:p>
        </p:txBody>
      </p:sp>
      <p:sp>
        <p:nvSpPr>
          <p:cNvPr id="244" name="Rectángulo redondeado 14">
            <a:extLst>
              <a:ext uri="{FF2B5EF4-FFF2-40B4-BE49-F238E27FC236}">
                <a16:creationId xmlns:a16="http://schemas.microsoft.com/office/drawing/2014/main" id="{BDAB6ECD-B300-4FEB-81E6-4E5CDD533A02}"/>
              </a:ext>
            </a:extLst>
          </p:cNvPr>
          <p:cNvSpPr/>
          <p:nvPr/>
        </p:nvSpPr>
        <p:spPr>
          <a:xfrm>
            <a:off x="9158748" y="6634807"/>
            <a:ext cx="2987762" cy="204875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MX" sz="1300" dirty="0">
              <a:solidFill>
                <a:schemeClr val="tx1"/>
              </a:solidFill>
            </a:endParaRPr>
          </a:p>
        </p:txBody>
      </p:sp>
      <p:pic>
        <p:nvPicPr>
          <p:cNvPr id="215" name="Imagen 2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500807" y="1851395"/>
            <a:ext cx="2160000" cy="379240"/>
            <a:chOff x="5016000" y="1040449"/>
            <a:chExt cx="2157939" cy="645215"/>
          </a:xfrm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NILDA GONZÁLEZ NORIEGA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EM07704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Mayoría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46633" y="1853392"/>
            <a:ext cx="2160000" cy="379240"/>
            <a:chOff x="5016000" y="1040449"/>
            <a:chExt cx="2157939" cy="645215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CYNTHIA ELENA VILLARREAL NIETO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Minoria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637" y="2678331"/>
            <a:ext cx="2160000" cy="379240"/>
            <a:chOff x="5016000" y="1040449"/>
            <a:chExt cx="2157939" cy="645215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VICTOR HUGO CEPEDA GALICIA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EM10255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Grupo 9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1414" y="2678331"/>
            <a:ext cx="2160000" cy="379240"/>
            <a:chOff x="5016000" y="1040449"/>
            <a:chExt cx="2157939" cy="645215"/>
          </a:xfrm>
        </p:grpSpPr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RAMÓN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EM09762</a:t>
              </a:r>
              <a:r>
                <a:rPr lang="es-ES" sz="800" dirty="0" smtClean="0">
                  <a:solidFill>
                    <a:schemeClr val="tx1"/>
                  </a:solidFill>
                </a:rPr>
                <a:t> 7°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upo 9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2675826"/>
            <a:ext cx="2160000" cy="379240"/>
            <a:chOff x="5016000" y="1040449"/>
            <a:chExt cx="2157939" cy="645215"/>
          </a:xfrm>
        </p:grpSpPr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ALBERTO MEDINA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EM09764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de Minoría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1414" y="3266102"/>
            <a:ext cx="2160000" cy="379240"/>
            <a:chOff x="5016000" y="1040449"/>
            <a:chExt cx="2157939" cy="645215"/>
          </a:xfrm>
        </p:grpSpPr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LUZ ELENA PÉREZ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EM09195</a:t>
              </a:r>
              <a:r>
                <a:rPr lang="es-ES" sz="800" dirty="0" smtClean="0">
                  <a:solidFill>
                    <a:schemeClr val="tx1"/>
                  </a:solidFill>
                </a:rPr>
                <a:t> 8°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3263597"/>
            <a:ext cx="2160000" cy="379240"/>
            <a:chOff x="5016000" y="1040449"/>
            <a:chExt cx="2157939" cy="645215"/>
          </a:xfrm>
        </p:grpSpPr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LEONARDO RODRÍGUEZ CRUZ </a:t>
              </a:r>
            </a:p>
          </p:txBody>
        </p:sp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schemeClr val="tx1"/>
                  </a:solidFill>
                </a:rPr>
                <a:t>EM09767 </a:t>
              </a:r>
              <a:r>
                <a:rPr lang="es-ES" sz="800" dirty="0" smtClean="0">
                  <a:solidFill>
                    <a:schemeClr val="tx1"/>
                  </a:solidFill>
                </a:rPr>
                <a:t>2°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637" y="3884307"/>
            <a:ext cx="2160000" cy="379240"/>
            <a:chOff x="5016000" y="1040449"/>
            <a:chExt cx="2157939" cy="645215"/>
          </a:xfrm>
        </p:grpSpPr>
        <p:sp>
          <p:nvSpPr>
            <p:cNvPr id="110" name="Rectángulo 10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ERIK ALBERTO RAMOS TREVIÑO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1" name="Rectángulo 1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EM09757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2" name="Grupo 1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1414" y="3884307"/>
            <a:ext cx="2160000" cy="379240"/>
            <a:chOff x="5016000" y="1040449"/>
            <a:chExt cx="2157939" cy="645215"/>
          </a:xfrm>
        </p:grpSpPr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TRINIDAD ESPINOZA HERNÁNDEZ </a:t>
              </a:r>
            </a:p>
          </p:txBody>
        </p:sp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EM09760</a:t>
              </a:r>
              <a:r>
                <a:rPr lang="es-ES" sz="800" dirty="0" smtClean="0">
                  <a:solidFill>
                    <a:schemeClr val="tx1"/>
                  </a:solidFill>
                </a:rPr>
                <a:t> 9°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3881802"/>
            <a:ext cx="2160000" cy="379240"/>
            <a:chOff x="5016000" y="1040449"/>
            <a:chExt cx="2157939" cy="645215"/>
          </a:xfrm>
        </p:grpSpPr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ZUZUKY RODRÍGUEZ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EM09770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upo 1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1414" y="4510703"/>
            <a:ext cx="2160000" cy="379240"/>
            <a:chOff x="5016000" y="1040449"/>
            <a:chExt cx="2157939" cy="645215"/>
          </a:xfrm>
        </p:grpSpPr>
        <p:sp>
          <p:nvSpPr>
            <p:cNvPr id="122" name="Rectángulo 1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GABRIELA ZAPOPAN GARZA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3" name="Rectángulo 1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EM09766</a:t>
              </a:r>
              <a:r>
                <a:rPr lang="es-ES" sz="800" dirty="0" smtClean="0">
                  <a:solidFill>
                    <a:schemeClr val="tx1"/>
                  </a:solidFill>
                </a:rPr>
                <a:t> 10°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upo 1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4508198"/>
            <a:ext cx="2160000" cy="379240"/>
            <a:chOff x="5016000" y="1040449"/>
            <a:chExt cx="2157939" cy="645215"/>
          </a:xfrm>
        </p:grpSpPr>
        <p:sp>
          <p:nvSpPr>
            <p:cNvPr id="125" name="Rectángulo 1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ADRIANA VALENTINA ARANDA VALADEZ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6" name="Rectángulo 1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EM09765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upo 1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637" y="5127326"/>
            <a:ext cx="2160000" cy="379240"/>
            <a:chOff x="5016000" y="1040449"/>
            <a:chExt cx="2157939" cy="645215"/>
          </a:xfrm>
        </p:grpSpPr>
        <p:sp>
          <p:nvSpPr>
            <p:cNvPr id="128" name="Rectángulo 1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LEONARDO DE J. HERNÁNDEZ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ángulo 1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EM09759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3" name="Grupo 1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5124821"/>
            <a:ext cx="2160000" cy="379240"/>
            <a:chOff x="5016000" y="1040449"/>
            <a:chExt cx="2157939" cy="645215"/>
          </a:xfrm>
        </p:grpSpPr>
        <p:sp>
          <p:nvSpPr>
            <p:cNvPr id="134" name="Rectángulo 1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DANIEL GONZÁLEZ MÉNDEZ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5" name="Rectángulo 1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EM09768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</a:p>
          </p:txBody>
        </p:sp>
      </p:grpSp>
      <p:grpSp>
        <p:nvGrpSpPr>
          <p:cNvPr id="136" name="Grupo 1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637" y="5715933"/>
            <a:ext cx="2160000" cy="379240"/>
            <a:chOff x="5016000" y="1040449"/>
            <a:chExt cx="2157939" cy="645215"/>
          </a:xfrm>
        </p:grpSpPr>
        <p:sp>
          <p:nvSpPr>
            <p:cNvPr id="137" name="Rectángulo 1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IRMA LETICIA ESPINOZA ZAVALA </a:t>
              </a:r>
            </a:p>
          </p:txBody>
        </p:sp>
        <p:sp>
          <p:nvSpPr>
            <p:cNvPr id="138" name="Rectángulo 1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EM09848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9" name="Grupo 1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5713428"/>
            <a:ext cx="2160000" cy="379240"/>
            <a:chOff x="5016000" y="1040449"/>
            <a:chExt cx="2157939" cy="645215"/>
          </a:xfrm>
        </p:grpSpPr>
        <p:sp>
          <p:nvSpPr>
            <p:cNvPr id="140" name="Rectángulo 1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MARÍA RODRÍGUEZ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ángulo 1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EM09769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2" name="CuadroTexto 141"/>
          <p:cNvSpPr txBox="1"/>
          <p:nvPr/>
        </p:nvSpPr>
        <p:spPr>
          <a:xfrm>
            <a:off x="49555" y="34654"/>
            <a:ext cx="12096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+mj-lt"/>
                <a:cs typeface="Arial" panose="020B0604020202020204" pitchFamily="34" charset="0"/>
              </a:rPr>
              <a:t>CUERPO EDILICIO ADMINISTRACIÓN </a:t>
            </a:r>
            <a:r>
              <a:rPr lang="es-MX" sz="2400" b="1" dirty="0">
                <a:latin typeface="+mj-lt"/>
                <a:cs typeface="Arial" panose="020B0604020202020204" pitchFamily="34" charset="0"/>
              </a:rPr>
              <a:t>2022 - 2024</a:t>
            </a:r>
          </a:p>
          <a:p>
            <a:endParaRPr lang="es-MX" dirty="0"/>
          </a:p>
        </p:txBody>
      </p:sp>
      <p:grpSp>
        <p:nvGrpSpPr>
          <p:cNvPr id="79" name="Grupo 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9637" y="3266102"/>
            <a:ext cx="2160000" cy="379240"/>
            <a:chOff x="5016000" y="1040449"/>
            <a:chExt cx="2157939" cy="645215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ROSADINA ROTUNNO AGUAYO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EM09756</a:t>
              </a:r>
              <a:r>
                <a:rPr lang="es-ES" sz="800" dirty="0" smtClean="0">
                  <a:solidFill>
                    <a:schemeClr val="tx1"/>
                  </a:solidFill>
                </a:rPr>
                <a:t> 2°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9637" y="4510703"/>
            <a:ext cx="2160000" cy="379240"/>
            <a:chOff x="5016000" y="1040449"/>
            <a:chExt cx="2157939" cy="645215"/>
          </a:xfrm>
        </p:grpSpPr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ROCIÓ PIZAÑA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Rectángulo 1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EM09758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5" name="Grupo 1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1414" y="5127326"/>
            <a:ext cx="2160000" cy="379240"/>
            <a:chOff x="5016000" y="1040449"/>
            <a:chExt cx="2157939" cy="645215"/>
          </a:xfrm>
        </p:grpSpPr>
        <p:sp>
          <p:nvSpPr>
            <p:cNvPr id="146" name="Rectángulo 1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HERRERA PINALES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7" name="Rectángulo 1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EM09763</a:t>
              </a:r>
              <a:r>
                <a:rPr lang="es-ES" sz="800" dirty="0" smtClean="0">
                  <a:solidFill>
                    <a:schemeClr val="tx1"/>
                  </a:solidFill>
                </a:rPr>
                <a:t> 11°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93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Conector recto 53"/>
          <p:cNvCxnSpPr/>
          <p:nvPr/>
        </p:nvCxnSpPr>
        <p:spPr>
          <a:xfrm flipH="1">
            <a:off x="9589889" y="3492036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2569889" y="3327711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6099176" y="2150071"/>
            <a:ext cx="0" cy="11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30034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TÉCNICA DEL AYUNTAMIENTO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UNIDAD DE TRANSPARENCIA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5090" y="2079822"/>
            <a:ext cx="2340000" cy="480178"/>
            <a:chOff x="5016000" y="1040449"/>
            <a:chExt cx="2157939" cy="816944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69"/>
              <a:ext cx="2157939" cy="4061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00" dirty="0" smtClean="0">
                  <a:solidFill>
                    <a:schemeClr val="tx1"/>
                  </a:solidFill>
                </a:rPr>
                <a:t>Secretario Técnico del Ayuntamiento y Titular de Unidad de Transparencia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0" name="Conector recto 39"/>
          <p:cNvCxnSpPr/>
          <p:nvPr/>
        </p:nvCxnSpPr>
        <p:spPr>
          <a:xfrm flipH="1">
            <a:off x="2569891" y="3334042"/>
            <a:ext cx="70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509891" y="3125207"/>
            <a:ext cx="2160000" cy="456829"/>
            <a:chOff x="5016000" y="1040449"/>
            <a:chExt cx="2157939" cy="722196"/>
          </a:xfrm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MÓNICA Y. CORREA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3"/>
              <a:ext cx="2157939" cy="34147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EM04397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 Departamento Unidad de Transparencia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604510" y="4129794"/>
            <a:ext cx="1800000" cy="389165"/>
            <a:chOff x="5016000" y="1040449"/>
            <a:chExt cx="2157939" cy="615227"/>
          </a:xfrm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ITZEL GALINDO 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EM07665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69889" y="4128833"/>
            <a:ext cx="1800000" cy="389165"/>
            <a:chOff x="5016000" y="1040449"/>
            <a:chExt cx="2157939" cy="615227"/>
          </a:xfrm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680399" y="3906908"/>
            <a:ext cx="180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DINORA L. HERNANDEZ ROMERO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EM10059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3" name="Conector recto 22"/>
          <p:cNvCxnSpPr/>
          <p:nvPr/>
        </p:nvCxnSpPr>
        <p:spPr>
          <a:xfrm flipH="1">
            <a:off x="8509889" y="3923591"/>
            <a:ext cx="21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8509889" y="3914469"/>
            <a:ext cx="2" cy="2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H="1">
            <a:off x="10669889" y="3923591"/>
            <a:ext cx="2" cy="2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0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ector recto 46"/>
          <p:cNvCxnSpPr/>
          <p:nvPr/>
        </p:nvCxnSpPr>
        <p:spPr>
          <a:xfrm flipH="1">
            <a:off x="10413959" y="2782291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2492157" y="2787421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6110468" y="1581582"/>
            <a:ext cx="0" cy="22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LOGÍSTICA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99166" y="3140555"/>
            <a:ext cx="1800000" cy="389165"/>
            <a:chOff x="5016000" y="1040449"/>
            <a:chExt cx="2157939" cy="6152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DANIELA G. HERNÁNDEZ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EM06570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3361" y="1310613"/>
            <a:ext cx="234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dirty="0" smtClean="0">
                  <a:solidFill>
                    <a:schemeClr val="tx1"/>
                  </a:solidFill>
                </a:rPr>
                <a:t>OSCAR EDUARDO MEDINA LOZANO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EM09993  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 Eventos Especiales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3" name="Conector recto 22"/>
          <p:cNvCxnSpPr/>
          <p:nvPr/>
        </p:nvCxnSpPr>
        <p:spPr>
          <a:xfrm flipH="1">
            <a:off x="2504859" y="2782291"/>
            <a:ext cx="79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10466" y="3140555"/>
            <a:ext cx="1800000" cy="987568"/>
            <a:chOff x="5016000" y="1040447"/>
            <a:chExt cx="2157939" cy="1561238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50162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EM07191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JOAQUÍN FLORES VENANCIO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EM06415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JOSÉ </a:t>
              </a:r>
              <a:r>
                <a:rPr lang="es-ES" sz="950" b="1" dirty="0">
                  <a:solidFill>
                    <a:prstClr val="black"/>
                  </a:solidFill>
                </a:rPr>
                <a:t>OSUNA DE LOS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SANTOS</a:t>
              </a:r>
              <a:endParaRPr lang="es-ES" sz="95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EM09556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JULIÁN </a:t>
              </a:r>
              <a:r>
                <a:rPr lang="es-ES" sz="1000" b="1" dirty="0">
                  <a:solidFill>
                    <a:prstClr val="black"/>
                  </a:solidFill>
                </a:rPr>
                <a:t>MUÑOZ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LÓPEZ</a:t>
              </a:r>
              <a:r>
                <a:rPr lang="es-ES" sz="95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AXEL MORA ARGUMEDO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36718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515712" y="3140555"/>
            <a:ext cx="1800000" cy="382360"/>
            <a:chOff x="5016000" y="1040449"/>
            <a:chExt cx="2157939" cy="604470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13724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EM10074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BRAYAN A. ROMO GARZA </a:t>
              </a: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041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10466" y="2058837"/>
            <a:ext cx="1800000" cy="389165"/>
            <a:chOff x="5016000" y="1040449"/>
            <a:chExt cx="2157939" cy="615227"/>
          </a:xfrm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BALDO A. PICAZO HERRERA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EM09918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377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Conector recto 77"/>
          <p:cNvCxnSpPr/>
          <p:nvPr/>
        </p:nvCxnSpPr>
        <p:spPr>
          <a:xfrm flipH="1">
            <a:off x="7406736" y="1991870"/>
            <a:ext cx="0" cy="11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7" name="Conector recto 76"/>
          <p:cNvCxnSpPr/>
          <p:nvPr/>
        </p:nvCxnSpPr>
        <p:spPr>
          <a:xfrm>
            <a:off x="4778741" y="1987605"/>
            <a:ext cx="0" cy="24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CATASTRO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89363" y="155427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10004682" y="1965483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2212751" y="1977153"/>
            <a:ext cx="0" cy="26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752" y="2903744"/>
            <a:ext cx="1980906" cy="501263"/>
            <a:chOff x="5015013" y="1040449"/>
            <a:chExt cx="2158926" cy="792443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1299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EM08282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NANCY K. ESPARZA LÓPEZ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EM09946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SEPULVEDA FUENTES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013" y="159839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7" name="Conector recto 66"/>
          <p:cNvCxnSpPr/>
          <p:nvPr/>
        </p:nvCxnSpPr>
        <p:spPr>
          <a:xfrm flipH="1">
            <a:off x="2217172" y="1981073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5748" y="3539037"/>
            <a:ext cx="1986350" cy="649317"/>
            <a:chOff x="5016000" y="1253594"/>
            <a:chExt cx="2164860" cy="1026498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53594"/>
              <a:ext cx="2157939" cy="82494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EM06981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GUSTAVO ZAMORA DE LA CRUZ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NAHOMI MARTÍNEZ CASTRO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EM10193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schemeClr val="tx1"/>
                  </a:solidFill>
                </a:rPr>
                <a:t>JOSSELINE SAN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MIGUEL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57664"/>
              <a:ext cx="2164860" cy="2224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28459" y="2874713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JOHAR FUENTES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88296" y="2871446"/>
            <a:ext cx="1980000" cy="1071798"/>
            <a:chOff x="5016000" y="975621"/>
            <a:chExt cx="2157939" cy="1694394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75621"/>
              <a:ext cx="2157939" cy="164583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EM07747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MADILEYNE ZAMORA ROJAS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EM10191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DIANA MARTINEZ VARGAS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ANGELA FLORES DOMINGUEZ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EM10450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CYNTHIA VILLEGAS REBOLLOSO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EM10196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schemeClr val="tx1"/>
                  </a:solidFill>
                </a:rPr>
                <a:t>ADA GAYTAN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VILLASTRIGO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43551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Cajera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Rectángulo 78"/>
          <p:cNvSpPr/>
          <p:nvPr/>
        </p:nvSpPr>
        <p:spPr>
          <a:xfrm>
            <a:off x="1222751" y="2340401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VENTANILLAS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0" name="Rectángulo 79"/>
          <p:cNvSpPr/>
          <p:nvPr/>
        </p:nvSpPr>
        <p:spPr>
          <a:xfrm>
            <a:off x="3788296" y="2340400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ÁREA TECNICA 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6419893" y="2335974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DESLINDES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2" name="Rectángulo 81"/>
          <p:cNvSpPr/>
          <p:nvPr/>
        </p:nvSpPr>
        <p:spPr>
          <a:xfrm>
            <a:off x="9016788" y="2333255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EJECUCIÓN FISCAL 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3491" y="1268611"/>
            <a:ext cx="2340000" cy="389165"/>
            <a:chOff x="5016000" y="1040449"/>
            <a:chExt cx="2157939" cy="615227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ALDO A. BERARDI ANCIRA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EM08265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Catastro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751" y="4359033"/>
            <a:ext cx="1980000" cy="537777"/>
            <a:chOff x="5016000" y="1040449"/>
            <a:chExt cx="2157939" cy="850167"/>
          </a:xfrm>
          <a:solidFill>
            <a:schemeClr val="bg1"/>
          </a:solidFill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017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EM10165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ANDREA MARTINEZ IBARRA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5611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751" y="367169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LUZ TERESA SUSTAITA DELGADO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EM08930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de Inspección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9030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OTONIEL FARÍAS GALINDO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EM06886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95670" y="414453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ELI CAMPOS SANMIGUEL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EM09977</a:t>
              </a:r>
              <a:r>
                <a:rPr lang="es-ES" sz="800" dirty="0" smtClean="0">
                  <a:solidFill>
                    <a:prstClr val="black"/>
                  </a:solidFill>
                </a:rPr>
                <a:t> Topógrafo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67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7871286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308936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RECURSOS HUMANOS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0778" y="1445862"/>
            <a:ext cx="0" cy="7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10730794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1444397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 flipH="1">
            <a:off x="1442794" y="2174935"/>
            <a:ext cx="928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7" name="Grupo 6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794523" y="2566778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SILVA PALAFOX PONCE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1955" y="2565130"/>
            <a:ext cx="2160000" cy="389165"/>
            <a:chOff x="5614242" y="884459"/>
            <a:chExt cx="2157939" cy="518856"/>
          </a:xfrm>
        </p:grpSpPr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614242" y="884459"/>
              <a:ext cx="2157939" cy="39013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EDGAR A. VALDES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614242" y="116881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EM10277 </a:t>
              </a:r>
              <a:r>
                <a:rPr lang="es-ES" sz="800" dirty="0" smtClean="0">
                  <a:solidFill>
                    <a:schemeClr val="tx1"/>
                  </a:solidFill>
                </a:rPr>
                <a:t>Auxiliar Administrativo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58268" y="2565667"/>
            <a:ext cx="2160000" cy="389165"/>
            <a:chOff x="5016000" y="1040449"/>
            <a:chExt cx="2157939" cy="615227"/>
          </a:xfrm>
        </p:grpSpPr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DENISSE A. CONTRERAS GÓMEZ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EM09838</a:t>
              </a:r>
              <a:r>
                <a:rPr lang="es-ES" sz="800" dirty="0" smtClean="0">
                  <a:solidFill>
                    <a:schemeClr val="tx1"/>
                  </a:solidFill>
                </a:rPr>
                <a:t> Supervisor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6794" y="1266254"/>
            <a:ext cx="2340000" cy="389166"/>
            <a:chOff x="5016000" y="1040448"/>
            <a:chExt cx="2157940" cy="615228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8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CARLOS AMADOR  MORENO LIÑAN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EM10263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Recursos Humanos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28936" y="2565130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ANDREA DOMINGUEZ BARRERA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EM10185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13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Conector recto 31"/>
          <p:cNvCxnSpPr/>
          <p:nvPr/>
        </p:nvCxnSpPr>
        <p:spPr>
          <a:xfrm>
            <a:off x="10671713" y="2385647"/>
            <a:ext cx="0" cy="6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488430" y="2388902"/>
            <a:ext cx="0" cy="7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H="1">
            <a:off x="6095479" y="1524698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DESARROLLO SOCIAL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2367" y="1268619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WENDDY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MAYLEN CARLOS </a:t>
              </a:r>
              <a:r>
                <a:rPr lang="es-ES" sz="1000" b="1" dirty="0">
                  <a:solidFill>
                    <a:schemeClr val="tx1"/>
                  </a:solidFill>
                </a:rPr>
                <a:t>PIZAÑA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EM10201</a:t>
              </a:r>
              <a:r>
                <a:rPr lang="es-ES" sz="800" dirty="0">
                  <a:solidFill>
                    <a:prstClr val="black"/>
                  </a:solidFill>
                </a:rPr>
                <a:t> Acción Social    </a:t>
              </a:r>
            </a:p>
          </p:txBody>
        </p:sp>
      </p:grpSp>
      <p:cxnSp>
        <p:nvCxnSpPr>
          <p:cNvPr id="11" name="Conector recto 10"/>
          <p:cNvCxnSpPr/>
          <p:nvPr/>
        </p:nvCxnSpPr>
        <p:spPr>
          <a:xfrm flipH="1">
            <a:off x="1485653" y="2393855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1140" y="2711160"/>
            <a:ext cx="1980873" cy="2666166"/>
            <a:chOff x="5006508" y="1631462"/>
            <a:chExt cx="2158890" cy="4214933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06508" y="1631462"/>
              <a:ext cx="2157939" cy="406777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EM07329 </a:t>
              </a:r>
              <a:r>
                <a:rPr lang="es-ES" sz="1000" b="1" dirty="0">
                  <a:solidFill>
                    <a:schemeClr val="tx1"/>
                  </a:solidFill>
                </a:rPr>
                <a:t>ANTONIO AVITIA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MEDINA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EM07160 </a:t>
              </a:r>
              <a:r>
                <a:rPr lang="es-ES" sz="1000" b="1" dirty="0">
                  <a:solidFill>
                    <a:schemeClr val="tx1"/>
                  </a:solidFill>
                </a:rPr>
                <a:t>OSVALDO MTZ.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BALLESTEROS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EM08453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CLAUDIA TREVIÑO DE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LEON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EM07550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SULMA Y. SEGURA MARTÍNEZ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EM08364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ROSALINDA MACÍAS ORTIZ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EM09920 </a:t>
              </a:r>
              <a:r>
                <a:rPr lang="es-ES" sz="1000" b="1" dirty="0">
                  <a:solidFill>
                    <a:prstClr val="black"/>
                  </a:solidFill>
                </a:rPr>
                <a:t>EDGAR GALINDO RAMOS </a:t>
              </a:r>
              <a:r>
                <a:rPr lang="es-ES" sz="800" b="1" dirty="0">
                  <a:solidFill>
                    <a:prstClr val="black"/>
                  </a:solidFill>
                </a:rPr>
                <a:t> 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EM07102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T. NARVÁEZ TORRES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EM10031 </a:t>
              </a:r>
              <a:r>
                <a:rPr lang="es-ES" sz="1000" b="1" dirty="0">
                  <a:solidFill>
                    <a:prstClr val="black"/>
                  </a:solidFill>
                </a:rPr>
                <a:t>DANAE CISNEROS REYES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EM08077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JAVIER BALTAZAR RAMOS 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EM10297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ARNULFO AMADOR JARAMILLO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LIZBETH </a:t>
              </a:r>
              <a:r>
                <a:rPr lang="es-ES" sz="1000" b="1" dirty="0">
                  <a:solidFill>
                    <a:schemeClr val="tx1"/>
                  </a:solidFill>
                </a:rPr>
                <a:t>VALDEZ RAMOS 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>
                  <a:solidFill>
                    <a:srgbClr val="000000"/>
                  </a:solidFill>
                </a:rPr>
                <a:t>EM10235</a:t>
              </a:r>
              <a:r>
                <a:rPr lang="es-MX" sz="900" dirty="0">
                  <a:solidFill>
                    <a:prstClr val="white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MARICELA VAZQUEZ MTZ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.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07459" y="5611896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Operativos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5308" y="2709647"/>
            <a:ext cx="1980689" cy="555187"/>
            <a:chOff x="5015249" y="1040455"/>
            <a:chExt cx="2158690" cy="877693"/>
          </a:xfrm>
          <a:solidFill>
            <a:schemeClr val="bg1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5"/>
              <a:ext cx="2157939" cy="79857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EM07317 </a:t>
              </a:r>
              <a:r>
                <a:rPr lang="es-ES" sz="950" b="1" dirty="0">
                  <a:solidFill>
                    <a:prstClr val="black"/>
                  </a:solidFill>
                </a:rPr>
                <a:t>KALONDI HERNÁNDEZ BUGARIN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  </a:t>
              </a:r>
              <a:endParaRPr lang="es-ES" sz="950" b="1" dirty="0">
                <a:solidFill>
                  <a:schemeClr val="tx1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EM09876 </a:t>
              </a:r>
              <a:r>
                <a:rPr lang="es-ES" sz="1000" b="1" dirty="0">
                  <a:solidFill>
                    <a:schemeClr val="tx1"/>
                  </a:solidFill>
                </a:rPr>
                <a:t>FLOR DEL C. ORTIZ CASTAÑEDA </a:t>
              </a: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249" y="1683649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2367" y="1831333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MARIA VENEGAS GUERRERO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EM10335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4311" y="2705766"/>
            <a:ext cx="1980000" cy="393962"/>
            <a:chOff x="5016000" y="1040450"/>
            <a:chExt cx="2157939" cy="622813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226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EM10075 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GABRIEL A. TELLEZ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8764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44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ector recto 62"/>
          <p:cNvCxnSpPr/>
          <p:nvPr/>
        </p:nvCxnSpPr>
        <p:spPr>
          <a:xfrm>
            <a:off x="6098846" y="346552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1" name="Conector recto 60"/>
          <p:cNvCxnSpPr/>
          <p:nvPr/>
        </p:nvCxnSpPr>
        <p:spPr>
          <a:xfrm>
            <a:off x="5012540" y="2678571"/>
            <a:ext cx="0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9" name="Conector recto 58"/>
          <p:cNvCxnSpPr/>
          <p:nvPr/>
        </p:nvCxnSpPr>
        <p:spPr>
          <a:xfrm>
            <a:off x="7175539" y="2205574"/>
            <a:ext cx="0" cy="12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012540" y="220582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H="1">
            <a:off x="5012540" y="2205574"/>
            <a:ext cx="21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COMUNICACIÓN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7" y="1973350"/>
            <a:ext cx="0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90778" y="1409336"/>
            <a:ext cx="0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223749" y="1974011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22540" y="25777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JULIÁN DE LA PEÑA ELIZONDO 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EM09835</a:t>
              </a:r>
              <a:r>
                <a:rPr lang="es-ES" sz="800" dirty="0" smtClean="0">
                  <a:solidFill>
                    <a:prstClr val="black"/>
                  </a:solidFill>
                </a:rPr>
                <a:t> Diseñador SR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846" y="1280661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HÉCTOR A. GARZA VÁZQUEZ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EM06875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Comunicación Social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387" y="217563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ÁNGEL MARTÍNEZ IROGOYEN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EM08264</a:t>
              </a:r>
              <a:r>
                <a:rPr lang="es-ES" sz="800" dirty="0" smtClean="0">
                  <a:solidFill>
                    <a:prstClr val="black"/>
                  </a:solidFill>
                </a:rPr>
                <a:t> Reportero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82540" y="25667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A. LOPEZ ZAPATA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EM09843</a:t>
              </a:r>
              <a:r>
                <a:rPr lang="es-ES" sz="800" dirty="0" smtClean="0">
                  <a:solidFill>
                    <a:prstClr val="black"/>
                  </a:solidFill>
                </a:rPr>
                <a:t> Fotógrafo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6754" y="36367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C. DOMÍNGUEZ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EM09839</a:t>
              </a:r>
              <a:r>
                <a:rPr lang="es-ES" sz="800" dirty="0" smtClean="0">
                  <a:solidFill>
                    <a:prstClr val="black"/>
                  </a:solidFill>
                </a:rPr>
                <a:t> Coppy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3" name="Conector recto 52"/>
          <p:cNvCxnSpPr/>
          <p:nvPr/>
        </p:nvCxnSpPr>
        <p:spPr>
          <a:xfrm>
            <a:off x="9815734" y="1973222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5012540" y="3463584"/>
            <a:ext cx="2160000" cy="3648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387" y="2800143"/>
            <a:ext cx="1980000" cy="512296"/>
            <a:chOff x="5016000" y="1040449"/>
            <a:chExt cx="2157939" cy="809885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992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EM10032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CARLOS PEÑA TERRAZAS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MARIANA GARCIA CORTEZ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1583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31155" y="21758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 ARAIZA AVILA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EM07097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8697" y="27043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CONSUELO PEREZ SANCHEZ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51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4"/>
          <p:cNvCxnSpPr/>
          <p:nvPr/>
        </p:nvCxnSpPr>
        <p:spPr>
          <a:xfrm>
            <a:off x="2499832" y="2196149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ATENCIÓN CIUDADANA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0773" y="1426784"/>
            <a:ext cx="2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0" y="1275700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50" b="1" dirty="0" smtClean="0">
                  <a:solidFill>
                    <a:schemeClr val="tx1"/>
                  </a:solidFill>
                </a:rPr>
                <a:t>ILDEFONSO DELGADO SILVA </a:t>
              </a:r>
              <a:endParaRPr lang="es-E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EM07050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Atención Ciudadana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4056" y="25320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DAMARIS GARCÍA GUERRERO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EM08447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220516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8078" y="25314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SHELBY NAOMI GONZÁLEZ BORREGO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Auxiliar Administrativo </a:t>
              </a: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2489569" y="2207443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44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LEGAL TENENCIA DE LA TIERRA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7" y="1993954"/>
            <a:ext cx="0" cy="450275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90778" y="1577401"/>
            <a:ext cx="2713" cy="10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387" y="23230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ROLANDO OLIVARES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EM07572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3749" y="1994614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846" y="1272115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schemeClr val="tx1"/>
                  </a:solidFill>
                </a:rPr>
                <a:t>Jefe de Departamento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3" name="Conector recto 52"/>
          <p:cNvCxnSpPr/>
          <p:nvPr/>
        </p:nvCxnSpPr>
        <p:spPr>
          <a:xfrm>
            <a:off x="9815734" y="1993825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3491" y="23230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AYESHA I. VALERIO VILLARREAL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EM03742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6312" y="23230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A. PEÑA BARCO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EM07799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214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/>
          <p:cNvCxnSpPr/>
          <p:nvPr/>
        </p:nvCxnSpPr>
        <p:spPr>
          <a:xfrm flipH="1">
            <a:off x="4659575" y="3270995"/>
            <a:ext cx="2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10418063" y="3266605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6088541" y="1498299"/>
            <a:ext cx="2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ECOLOGÍA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0" name="Conector recto 39"/>
          <p:cNvCxnSpPr/>
          <p:nvPr/>
        </p:nvCxnSpPr>
        <p:spPr>
          <a:xfrm flipH="1">
            <a:off x="1780667" y="3273902"/>
            <a:ext cx="86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49636" y="3750176"/>
            <a:ext cx="1981021" cy="372707"/>
            <a:chOff x="5016000" y="1119759"/>
            <a:chExt cx="2159052" cy="589209"/>
          </a:xfrm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9759"/>
              <a:ext cx="2157939" cy="47071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EM08249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FAUSTINO VARGAS LÓPEZ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7113" y="147446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4996" y="1270259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JAIME A. DÍAZ COLUNGA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Ecología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267" y="1865528"/>
            <a:ext cx="1980000" cy="409753"/>
            <a:chOff x="5016000" y="1046238"/>
            <a:chExt cx="2157939" cy="553801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6238"/>
              <a:ext cx="2157939" cy="41323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ADÁN LOZANO RODRÍGUEZ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02333"/>
              <a:ext cx="2157939" cy="1977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4614" y="3700007"/>
            <a:ext cx="1982856" cy="638055"/>
            <a:chOff x="5012887" y="1040447"/>
            <a:chExt cx="2161052" cy="1008696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79947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EM07096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I. OROPEZA CASTAÑEDA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EM10033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BRENDA MELENDEZ CHARUR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EM09712 </a:t>
              </a:r>
              <a:r>
                <a:rPr lang="es-ES" sz="1000" b="1" dirty="0">
                  <a:solidFill>
                    <a:prstClr val="black"/>
                  </a:solidFill>
                </a:rPr>
                <a:t>JUVENTINO BAUTISTA MÉNDEZ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2887" y="181464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68553" y="3688579"/>
            <a:ext cx="1980002" cy="507685"/>
            <a:chOff x="5015998" y="1040447"/>
            <a:chExt cx="2157941" cy="802595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72178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EM07282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TELESFORO GARCÍA SUAREZ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EM07293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BLANCA E. LIMÓN GONZÁLEZ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8" y="160854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Verificadores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430720" y="3705902"/>
            <a:ext cx="1980000" cy="637571"/>
            <a:chOff x="5284642" y="489915"/>
            <a:chExt cx="2157939" cy="1007931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284642" y="489915"/>
              <a:ext cx="2157939" cy="870626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E. GLORIA GUAJARDO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REGINALDO SALDÍVAR RUEDA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EM02617 </a:t>
              </a:r>
              <a:r>
                <a:rPr lang="es-ES" sz="1000" b="1" dirty="0">
                  <a:solidFill>
                    <a:prstClr val="black"/>
                  </a:solidFill>
                </a:rPr>
                <a:t>MARIO A. RODRÍGUEZ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MEZA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284642" y="12633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6" name="Conector recto 35"/>
          <p:cNvCxnSpPr>
            <a:endCxn id="56" idx="0"/>
          </p:cNvCxnSpPr>
          <p:nvPr/>
        </p:nvCxnSpPr>
        <p:spPr>
          <a:xfrm>
            <a:off x="7533904" y="3270995"/>
            <a:ext cx="0" cy="479181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 flipH="1">
            <a:off x="1774615" y="3270526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0148" y="2446677"/>
            <a:ext cx="1980001" cy="703672"/>
            <a:chOff x="5015999" y="1150906"/>
            <a:chExt cx="2157940" cy="865504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50906"/>
              <a:ext cx="2157939" cy="77678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EM10330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DULCE VILLASTRIGO HDZ.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GARCIA </a:t>
              </a:r>
              <a:r>
                <a:rPr lang="es-ES" sz="1000" b="1" dirty="0" err="1" smtClean="0">
                  <a:solidFill>
                    <a:prstClr val="black"/>
                  </a:solidFill>
                </a:rPr>
                <a:t>GARCIA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EM10469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 IBARRA CASTILLO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822460"/>
              <a:ext cx="2157939" cy="193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067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ector recto 35"/>
          <p:cNvCxnSpPr/>
          <p:nvPr/>
        </p:nvCxnSpPr>
        <p:spPr>
          <a:xfrm flipH="1">
            <a:off x="7664904" y="2025373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H="1">
            <a:off x="4564262" y="2018845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10423446" y="2025155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1774615" y="2025155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6096492" y="1458131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ECOPARQUE 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4996" y="1270259"/>
            <a:ext cx="2340000" cy="389165"/>
            <a:chOff x="5016000" y="1040449"/>
            <a:chExt cx="2157939" cy="6152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HILDA RIVERA CAZARES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EM09782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4615" y="2486172"/>
            <a:ext cx="1980000" cy="432000"/>
            <a:chOff x="5016000" y="1297730"/>
            <a:chExt cx="2157939" cy="787240"/>
          </a:xfrm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7730"/>
              <a:ext cx="2157939" cy="675588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EM09935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REYNALDO CASTAÑEDA RDZ</a:t>
              </a:r>
              <a:r>
                <a:rPr lang="es-ES" sz="800" b="1" dirty="0" smtClean="0">
                  <a:solidFill>
                    <a:prstClr val="black"/>
                  </a:solidFill>
                </a:rPr>
                <a:t>.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5047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1780667" y="2028531"/>
            <a:ext cx="86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565070" y="2467609"/>
            <a:ext cx="1980000" cy="460486"/>
            <a:chOff x="5016000" y="1054928"/>
            <a:chExt cx="2157939" cy="727978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54928"/>
              <a:ext cx="2157939" cy="68294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EM09246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DANIEL GARNICA FLORES </a:t>
              </a: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4840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438869" y="2464233"/>
            <a:ext cx="1980000" cy="791346"/>
            <a:chOff x="5016000" y="833938"/>
            <a:chExt cx="2157939" cy="1251032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33938"/>
              <a:ext cx="2157939" cy="113938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EM09389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RAMIRO SÁNCHEZ MARTÍNEZ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EM09247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PEDRO NEIRA JUÁREZ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5047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73220" y="2486172"/>
            <a:ext cx="1980000" cy="463862"/>
            <a:chOff x="5016000" y="1137301"/>
            <a:chExt cx="2157939" cy="808670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301"/>
              <a:ext cx="2157939" cy="684558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EM10295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LEONOR RDZ. HERNANDEZ </a:t>
              </a: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96241"/>
              <a:ext cx="2157939" cy="2497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374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Conector recto 38"/>
          <p:cNvCxnSpPr/>
          <p:nvPr/>
        </p:nvCxnSpPr>
        <p:spPr>
          <a:xfrm flipH="1">
            <a:off x="10433943" y="2646399"/>
            <a:ext cx="2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H="1">
            <a:off x="1791074" y="2648800"/>
            <a:ext cx="2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6078659" y="1624435"/>
            <a:ext cx="2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DESPACHO DEL ALCALDE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818662" y="1270935"/>
            <a:ext cx="2520000" cy="434975"/>
            <a:chOff x="5015999" y="1040449"/>
            <a:chExt cx="2160001" cy="599536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160000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>
                  <a:solidFill>
                    <a:schemeClr val="tx1"/>
                  </a:solidFill>
                </a:rPr>
                <a:t>MARIO ALBERTO DAVILA DELGADO 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EM09773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r>
                <a:rPr lang="es-ES" sz="1000" dirty="0" smtClean="0">
                  <a:solidFill>
                    <a:schemeClr val="tx1"/>
                  </a:solidFill>
                </a:rPr>
                <a:t>Presidente </a:t>
              </a:r>
              <a:r>
                <a:rPr lang="es-ES" sz="1000" kern="1200" dirty="0" smtClean="0">
                  <a:solidFill>
                    <a:schemeClr val="tx1"/>
                  </a:solidFill>
                </a:rPr>
                <a:t>Municipal</a:t>
              </a:r>
              <a:endParaRPr lang="es-ES" sz="900" kern="1200" dirty="0">
                <a:solidFill>
                  <a:schemeClr val="tx1"/>
                </a:solidFill>
                <a:ea typeface="+mn-ea"/>
                <a:cs typeface="+mn-cs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98353" y="2001308"/>
            <a:ext cx="2160000" cy="389165"/>
            <a:chOff x="5016000" y="1040449"/>
            <a:chExt cx="2157939" cy="615227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YOLANDA O. ACUÑA CONTRERAS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>
                  <a:solidFill>
                    <a:prstClr val="black"/>
                  </a:solidFill>
                </a:rPr>
                <a:t>Jefe </a:t>
              </a:r>
              <a:r>
                <a:rPr lang="es-ES" sz="700" dirty="0" smtClean="0">
                  <a:solidFill>
                    <a:prstClr val="black"/>
                  </a:solidFill>
                </a:rPr>
                <a:t>de Despacho Ejecutivo Municipal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01076" y="2896287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MYRNA OFELIA FUENTES ÁVILA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EM06940  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0446" y="2896288"/>
            <a:ext cx="2016000" cy="662426"/>
            <a:chOff x="5016000" y="1040449"/>
            <a:chExt cx="2157939" cy="1047218"/>
          </a:xfrm>
          <a:solidFill>
            <a:srgbClr val="92D050"/>
          </a:solidFill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94101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EM09220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LIBERTAD VILLARREAL AGUIRRE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LUIS GAMEZ MARTINEZ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53168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Sec. Part. Alcalde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443917" y="2892818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BLANCA ENRÍQUEZ ALDACO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EM09836  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7" name="Conector recto 36"/>
          <p:cNvCxnSpPr/>
          <p:nvPr/>
        </p:nvCxnSpPr>
        <p:spPr>
          <a:xfrm flipH="1">
            <a:off x="1795000" y="2642661"/>
            <a:ext cx="86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0" name="Conector recto 169"/>
          <p:cNvCxnSpPr/>
          <p:nvPr/>
        </p:nvCxnSpPr>
        <p:spPr>
          <a:xfrm>
            <a:off x="10895665" y="1798642"/>
            <a:ext cx="0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8492929" y="1805133"/>
            <a:ext cx="0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4851" y="1292086"/>
            <a:ext cx="2" cy="187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3700211" y="1805133"/>
            <a:ext cx="0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FORESTACIÓN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1298536" y="1797708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1298697" y="1803339"/>
            <a:ext cx="96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887" y="2464068"/>
            <a:ext cx="1980000" cy="389165"/>
            <a:chOff x="5016000" y="1040449"/>
            <a:chExt cx="2157939" cy="615227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GERARDO LÓPEZ SÁENZ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EM07468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Actividades Rio Monclova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1694" y="994945"/>
            <a:ext cx="2340000" cy="389165"/>
            <a:chOff x="5016000" y="1040449"/>
            <a:chExt cx="2157939" cy="615227"/>
          </a:xfrm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OBET VILLARREAL CERVANTES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Forestación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7" name="Grupo 1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5009" y="2051816"/>
            <a:ext cx="1980000" cy="384831"/>
            <a:chOff x="5016000" y="1040449"/>
            <a:chExt cx="2157939" cy="608375"/>
          </a:xfrm>
        </p:grpSpPr>
        <p:sp>
          <p:nvSpPr>
            <p:cNvPr id="158" name="Rectángulo 1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DEL C. MIRLES CANTÚ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Rectángulo 1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276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EM09508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63" name="Grupo 1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16650" y="2134575"/>
            <a:ext cx="1980000" cy="389165"/>
            <a:chOff x="5016000" y="1040449"/>
            <a:chExt cx="2157939" cy="615227"/>
          </a:xfrm>
        </p:grpSpPr>
        <p:sp>
          <p:nvSpPr>
            <p:cNvPr id="164" name="Rectángulo 1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MANUEL MEDELLÍN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Rectángulo 1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EM08345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Supervisor Zona Norte </a:t>
              </a:r>
            </a:p>
          </p:txBody>
        </p:sp>
      </p:grpSp>
      <p:grpSp>
        <p:nvGrpSpPr>
          <p:cNvPr id="166" name="Grupo 1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13562" y="2134575"/>
            <a:ext cx="1980000" cy="389165"/>
            <a:chOff x="5016000" y="1040449"/>
            <a:chExt cx="2157939" cy="615227"/>
          </a:xfrm>
        </p:grpSpPr>
        <p:sp>
          <p:nvSpPr>
            <p:cNvPr id="167" name="Rectángulo 1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EDGAR IBARRA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Rectángulo 1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EM07725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Zona Sur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2" name="Grupo 1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285" y="1511815"/>
            <a:ext cx="1980000" cy="653127"/>
            <a:chOff x="5016000" y="1040445"/>
            <a:chExt cx="2157939" cy="1032523"/>
          </a:xfrm>
        </p:grpSpPr>
        <p:sp>
          <p:nvSpPr>
            <p:cNvPr id="173" name="Rectángulo 1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5"/>
              <a:ext cx="2157939" cy="85368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EM08300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ELOY VILLARREAL CERVANTES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EM10095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DAVID PUENTE MEDINA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EM10127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GARCIA GRANADOS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4" name="Rectángulo 1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3846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5" name="Grupo 1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16650" y="2625899"/>
            <a:ext cx="1983145" cy="1149437"/>
            <a:chOff x="5016000" y="894340"/>
            <a:chExt cx="2161367" cy="1817136"/>
          </a:xfrm>
        </p:grpSpPr>
        <p:sp>
          <p:nvSpPr>
            <p:cNvPr id="176" name="Rectángulo 1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94340"/>
              <a:ext cx="2157939" cy="1595967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EM04465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FLORIÁN JIMÉNEZ SANTILLÁN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EM03336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PABLO ALMANZA GARCÍA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EM00567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FAUSTINO RAMOS AGUIRRE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EM02560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IBARRA GUARDIOLA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EM03239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RENE CARRIZALES DE LA CERDA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LUIS ROMO GARZA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77" name="Rectángulo 1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9428" y="24769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8" name="Grupo 1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5254" y="3056903"/>
            <a:ext cx="1980001" cy="490027"/>
            <a:chOff x="5015999" y="1973526"/>
            <a:chExt cx="2157940" cy="919438"/>
          </a:xfrm>
        </p:grpSpPr>
        <p:sp>
          <p:nvSpPr>
            <p:cNvPr id="179" name="Rectángulo 1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973526"/>
              <a:ext cx="2157939" cy="69670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EM09231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OLGA ORTIZ GONZALES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HILDA BARBOZA SANDOVAL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80" name="Rectángulo 1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2587215"/>
              <a:ext cx="2157939" cy="3057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1" name="Grupo 1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18029" y="2698112"/>
            <a:ext cx="1980001" cy="358436"/>
            <a:chOff x="5015999" y="1894738"/>
            <a:chExt cx="2157940" cy="566649"/>
          </a:xfrm>
        </p:grpSpPr>
        <p:sp>
          <p:nvSpPr>
            <p:cNvPr id="182" name="Rectángulo 1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894738"/>
              <a:ext cx="2157939" cy="50946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RODRÍGUEZ ZACARÍAS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83" name="Rectángulo 1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222688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4" name="Grupo 1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09071" y="2101509"/>
            <a:ext cx="1980000" cy="1316998"/>
            <a:chOff x="5016000" y="1641251"/>
            <a:chExt cx="2157939" cy="2082032"/>
          </a:xfrm>
        </p:grpSpPr>
        <p:sp>
          <p:nvSpPr>
            <p:cNvPr id="185" name="Rectángulo 1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641251"/>
              <a:ext cx="2157939" cy="191480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EM02504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MARIO MORENO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EM08839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VEGA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MANUEL HERNANDEZ MTZ.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NALLELY ROBLEDO JIMENEZ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CARLOS MARTINEZ PEREZ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FRANCISCO PLATA ZACARIAS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EM10357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ISAAC ALVARADO DELGADO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86" name="Rectángulo 1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48878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7" name="Conector recto 186"/>
          <p:cNvCxnSpPr/>
          <p:nvPr/>
        </p:nvCxnSpPr>
        <p:spPr>
          <a:xfrm>
            <a:off x="2498686" y="1790167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1" name="Conector recto 190"/>
          <p:cNvCxnSpPr/>
          <p:nvPr/>
        </p:nvCxnSpPr>
        <p:spPr>
          <a:xfrm>
            <a:off x="4931694" y="1801831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2" name="Grupo 1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41694" y="4098524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193" name="Rectángulo 1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R. LAFUENTE GUERECA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4" name="Rectángulo 1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EM08608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Plazas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5" name="Conector recto 194"/>
          <p:cNvCxnSpPr/>
          <p:nvPr/>
        </p:nvCxnSpPr>
        <p:spPr>
          <a:xfrm>
            <a:off x="7326601" y="1795608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6" name="Grupo 19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36601" y="4095316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197" name="Rectángulo 19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A. REYES BALLESTEROS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8" name="Rectángulo 19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EM09334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Plazas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9" name="Conector recto 198"/>
          <p:cNvCxnSpPr/>
          <p:nvPr/>
        </p:nvCxnSpPr>
        <p:spPr>
          <a:xfrm>
            <a:off x="9695393" y="1793814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0" name="Grupo 19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5393" y="4093522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201" name="Rectángulo 20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SAÚL A. MARTÍNEZ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02" name="Rectángulo 20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EM04881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de Pipas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1783" y="4626519"/>
            <a:ext cx="1987353" cy="1524063"/>
            <a:chOff x="5016000" y="894340"/>
            <a:chExt cx="2165954" cy="2409380"/>
          </a:xfrm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94340"/>
              <a:ext cx="2157940" cy="22067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endParaRPr lang="es-ES" sz="600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EM08292 </a:t>
              </a:r>
              <a:r>
                <a:rPr lang="es-ES" sz="1000" b="1" dirty="0">
                  <a:solidFill>
                    <a:prstClr val="black"/>
                  </a:solidFill>
                </a:rPr>
                <a:t>ANDRÉS TOVAR SANDOVAL 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EM09985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LUIS ZAVALA CONTRERAS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EM10061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A. MORALES GUAJARDO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EM10133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PINALES FLORES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EM10159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JESUS F. MARTINEZ DIAZ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JIMENEZ PINEDA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EM10497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A. GONZALEZ ORTIZ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EM10500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GERMAN MARTINEZ VAZQUEZ</a:t>
              </a: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24015" y="306922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38020" y="4630860"/>
            <a:ext cx="1980000" cy="1675855"/>
            <a:chOff x="5016000" y="616887"/>
            <a:chExt cx="2157939" cy="2649346"/>
          </a:xfrm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616887"/>
              <a:ext cx="2157939" cy="2414846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EM04867 </a:t>
              </a:r>
              <a:r>
                <a:rPr lang="es-ES" sz="1000" b="1" dirty="0">
                  <a:solidFill>
                    <a:prstClr val="black"/>
                  </a:solidFill>
                </a:rPr>
                <a:t>ELISEO ALMANZA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RAMÍREZ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EM03137 </a:t>
              </a:r>
              <a:r>
                <a:rPr lang="es-ES" sz="800" b="1" dirty="0" smtClean="0">
                  <a:solidFill>
                    <a:schemeClr val="tx1"/>
                  </a:solidFill>
                </a:rPr>
                <a:t>FRANCISCO GUTIÉRREZ MEDRANO 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EM08303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EDUARDO MORENO PONCE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EM07126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M. OLIVERA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EM07939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A. CASTILLO GARCÍA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EM09357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M. PÉREZ CORTES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EM08889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SOTERO MARTÍNEZ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EM09362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M. SAUCEDO BRIONES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EM09587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A. SÁNCHEZ GARCÍA  </a:t>
              </a: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03173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36601" y="4630861"/>
            <a:ext cx="1980000" cy="1705088"/>
            <a:chOff x="5016000" y="616889"/>
            <a:chExt cx="2157939" cy="2695560"/>
          </a:xfrm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616889"/>
              <a:ext cx="2157939" cy="255497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EM04572 </a:t>
              </a:r>
              <a:r>
                <a:rPr lang="es-ES" sz="1000" b="1" dirty="0">
                  <a:solidFill>
                    <a:prstClr val="black"/>
                  </a:solidFill>
                </a:rPr>
                <a:t>ROGELIO NAVARRETE FLORES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EM05979 </a:t>
              </a:r>
              <a:r>
                <a:rPr lang="es-ES" sz="900" b="1" dirty="0">
                  <a:solidFill>
                    <a:prstClr val="black"/>
                  </a:solidFill>
                </a:rPr>
                <a:t>ARTURO CARRIZALES MARTÍNEZ 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EM00178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ERNESTO ALARCÓN NEIRA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EM00729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GUSMARO CAMPOS ESTRADA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EM07040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SALAZAR SILLAS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EM09366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CARLOS VALDEZ MORENO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EM07769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A. SÁNCHEZ ARÉVALO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EM08307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A. SMITH BRISEÑO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EM07029 </a:t>
              </a:r>
              <a:r>
                <a:rPr lang="es-ES" sz="1000" b="1" dirty="0">
                  <a:solidFill>
                    <a:schemeClr val="tx1"/>
                  </a:solidFill>
                </a:rPr>
                <a:t>TOMAS ORTIZ DÍAZ 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 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ALEJANDRO NEAVES GARCIA</a:t>
              </a: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07794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5394" y="4633861"/>
            <a:ext cx="1980000" cy="1645471"/>
            <a:chOff x="5016001" y="894338"/>
            <a:chExt cx="2157940" cy="2601312"/>
          </a:xfrm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894338"/>
              <a:ext cx="2157940" cy="239566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EM10047 </a:t>
              </a:r>
              <a:r>
                <a:rPr lang="es-ES" sz="1000" b="1" dirty="0">
                  <a:solidFill>
                    <a:prstClr val="black"/>
                  </a:solidFill>
                </a:rPr>
                <a:t>JAVIER MENDEZ TREJO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EM10361 </a:t>
              </a:r>
              <a:r>
                <a:rPr lang="es-ES" sz="1000" b="1" dirty="0">
                  <a:solidFill>
                    <a:prstClr val="black"/>
                  </a:solidFill>
                </a:rPr>
                <a:t>JORGE BARRIENTOS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ROSAS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EM04649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EFRAÍN DE LA CRUZ FRANCO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EM04298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ALBERTO PEDRAZA PÉREZ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EM05429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ASBIEL I. ALMANZA RAMÍREZ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EM02490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HÉCTOR H. MONTES CAMPOS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EM05026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ROQUE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EM08594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VÁZQUEZ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EM09634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F. MARINES RODRIGUEZ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326115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6718" y="2610048"/>
            <a:ext cx="1980001" cy="580314"/>
            <a:chOff x="5015999" y="2283890"/>
            <a:chExt cx="2157940" cy="917412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283890"/>
              <a:ext cx="2157939" cy="7660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EM10321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HORTENCIA ESCOBEDO O.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CINDY CABRERA INOSTROZA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ANGELICA GUERRA GALVAN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2999070"/>
              <a:ext cx="2157939" cy="2022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10553" y="3275641"/>
            <a:ext cx="1980000" cy="359795"/>
            <a:chOff x="5016000" y="1086880"/>
            <a:chExt cx="2157939" cy="568796"/>
          </a:xfrm>
        </p:grpSpPr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86880"/>
              <a:ext cx="2157939" cy="46302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HECTOR M. MORALES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EM10073</a:t>
              </a:r>
              <a:r>
                <a:rPr lang="es-ES" sz="800" dirty="0" smtClean="0">
                  <a:solidFill>
                    <a:prstClr val="black"/>
                  </a:solidFill>
                </a:rPr>
                <a:t> Intendente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63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Conector recto 49"/>
          <p:cNvCxnSpPr/>
          <p:nvPr/>
        </p:nvCxnSpPr>
        <p:spPr>
          <a:xfrm>
            <a:off x="10905544" y="2147263"/>
            <a:ext cx="0" cy="16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OBRAS PUBLICAS </a:t>
            </a: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1614518" y="2128163"/>
            <a:ext cx="0" cy="187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87139" y="1398695"/>
            <a:ext cx="0" cy="22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1612915" y="2135892"/>
            <a:ext cx="928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139" y="1266110"/>
            <a:ext cx="2340000" cy="389165"/>
            <a:chOff x="5016000" y="1040449"/>
            <a:chExt cx="2157939" cy="615227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3513" y="3120805"/>
            <a:ext cx="2160000" cy="484327"/>
            <a:chOff x="5016000" y="986720"/>
            <a:chExt cx="2157939" cy="765669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86720"/>
              <a:ext cx="2157939" cy="63053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EM09974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G. SALDAÑA MORENO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MONICA VILLARREAL HUERTA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1788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7139" y="2649327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LAURA K. OJEDA LIRA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EM03120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39273" y="2433895"/>
            <a:ext cx="2160000" cy="928290"/>
            <a:chOff x="5016000" y="1040445"/>
            <a:chExt cx="2157939" cy="1467526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5"/>
              <a:ext cx="2157939" cy="126539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EM06997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JAVIER ROBLES GONZÁLEZ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EM09975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SHEILA ARREOLA ROSALES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EM04222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CESAR A. </a:t>
              </a:r>
              <a:r>
                <a:rPr lang="es-ES" sz="1000" b="1" dirty="0">
                  <a:solidFill>
                    <a:schemeClr val="tx1"/>
                  </a:solidFill>
                </a:rPr>
                <a:t>RODRÍGUEZ FALCÓN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KEVIN A. GALVAN DE LA CRUZ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EM10495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ANGELES CARMINA TAPIA LIRA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27347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7139" y="3354035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VÍCTOR MALDONADO JUÁREZ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EM03155 </a:t>
              </a:r>
              <a:r>
                <a:rPr lang="es-ES" sz="800" dirty="0" smtClean="0">
                  <a:solidFill>
                    <a:prstClr val="black"/>
                  </a:solidFill>
                </a:rPr>
                <a:t>Chofer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3513" y="3817802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SINTIA MARVILA OLVEDA DE LA ROSA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EM08964 </a:t>
              </a:r>
              <a:r>
                <a:rPr lang="es-ES" sz="800" dirty="0" smtClean="0">
                  <a:solidFill>
                    <a:prstClr val="black"/>
                  </a:solidFill>
                </a:rPr>
                <a:t>Atención Ciudadana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0696" y="2431231"/>
            <a:ext cx="2160000" cy="445810"/>
            <a:chOff x="5016000" y="1040447"/>
            <a:chExt cx="2157939" cy="704777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57747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EM10006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RODOLFO HRZ. DE LA CRUZ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EM09982 </a:t>
              </a:r>
              <a:r>
                <a:rPr lang="es-ES" sz="1000" b="1" dirty="0">
                  <a:solidFill>
                    <a:schemeClr val="tx1"/>
                  </a:solidFill>
                </a:rPr>
                <a:t>ANGEL MORENO RODRIGUEZ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1072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8063" y="1943105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EPIFANIO PEDRAZA ROBLEDO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EM10496 </a:t>
              </a:r>
              <a:r>
                <a:rPr lang="es-ES" sz="800" dirty="0" smtClean="0">
                  <a:solidFill>
                    <a:prstClr val="black"/>
                  </a:solidFill>
                </a:rPr>
                <a:t>Jefe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39273" y="3586169"/>
            <a:ext cx="2160002" cy="717198"/>
            <a:chOff x="5016000" y="1040447"/>
            <a:chExt cx="2157941" cy="1133812"/>
          </a:xfrm>
          <a:solidFill>
            <a:schemeClr val="bg1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2" y="1040447"/>
              <a:ext cx="2157939" cy="89931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EM10403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EDER </a:t>
              </a:r>
              <a:r>
                <a:rPr lang="es-ES" sz="1000" b="1" dirty="0">
                  <a:solidFill>
                    <a:prstClr val="black"/>
                  </a:solidFill>
                </a:rPr>
                <a:t>R. MARTINEZ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LARA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EM10408</a:t>
              </a:r>
              <a:r>
                <a:rPr lang="es-ES" sz="1050" b="1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BRAYAN MELENDEZ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QUIÑONES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EM10444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MARIO A. VENEGAS ROJAS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3975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</a:t>
              </a:r>
              <a:r>
                <a:rPr lang="es-ES" sz="600" dirty="0" smtClean="0">
                  <a:solidFill>
                    <a:prstClr val="black"/>
                  </a:solidFill>
                </a:rPr>
                <a:t>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5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PAVIMENTACIÓN Y SUPERVISORES </a:t>
            </a: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37" name="Conector recto 36"/>
          <p:cNvCxnSpPr/>
          <p:nvPr/>
        </p:nvCxnSpPr>
        <p:spPr>
          <a:xfrm>
            <a:off x="7391184" y="264079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4769098" y="2634552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004682" y="2634552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638848"/>
            <a:ext cx="0" cy="97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631512"/>
            <a:ext cx="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89026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ALFONSO RAMOS MOLINA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EM02988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639509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00439" y="28888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A. SÁNCHEZ DÁVALOS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EM08509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87687" y="288916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IVÁN ANTONIO CAMPOS CÁRDENAS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EM09298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0758" y="1983686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MARINES CARRIÓN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EM05147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Depto. Pavimentación/Obras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7330" y="1386274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563" y="2881896"/>
            <a:ext cx="1980000" cy="513850"/>
            <a:chOff x="5016000" y="1040447"/>
            <a:chExt cx="2157939" cy="812342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3855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EM07537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RICARDO ROSALES BORREGO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EM10494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AGLAHEN SIERRA RIOJAS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1828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4546" y="35086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JAIRO J. LLANAS RODRÍGUEZ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EM09367</a:t>
              </a:r>
              <a:r>
                <a:rPr lang="es-ES" sz="800" dirty="0" smtClean="0">
                  <a:solidFill>
                    <a:prstClr val="black"/>
                  </a:solidFill>
                </a:rPr>
                <a:t> Chofer Carga General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13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COPLADEM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9" name="Conector recto 28"/>
          <p:cNvCxnSpPr/>
          <p:nvPr/>
        </p:nvCxnSpPr>
        <p:spPr>
          <a:xfrm>
            <a:off x="10004682" y="2517589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521885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514549"/>
            <a:ext cx="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7733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MARIA DE LOS ANGELES RIVAS CORTES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EM04444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522546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8823" y="2772201"/>
            <a:ext cx="1980000" cy="556224"/>
            <a:chOff x="5016000" y="1040447"/>
            <a:chExt cx="2157939" cy="879329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226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EM07319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YOLANDA SEGURA SOSA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EM10471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ISABEL CRISTINA URIBE 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52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7330" y="1269311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1469" y="1865434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ALMA GONZÁLEZ VÁZQUEZ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EM06386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Departamento COPLADEM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41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 flipH="1">
            <a:off x="6090773" y="1626941"/>
            <a:ext cx="2" cy="12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9622" y="271319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MARY JOSÉ ZERTUCHE FLORES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EM08830</a:t>
              </a:r>
              <a:r>
                <a:rPr lang="es-ES" sz="800" dirty="0" smtClean="0">
                  <a:solidFill>
                    <a:prstClr val="black"/>
                  </a:solidFill>
                </a:rPr>
                <a:t> Dibujante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PROYECTOS Y DISEÑO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22" name="Grupo 2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9622" y="1941789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ALICIA RODRÍGUEZ RAMOS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EM04379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Depto. Proyectos y Diseño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3" y="12693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853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Conector recto 50"/>
          <p:cNvCxnSpPr/>
          <p:nvPr/>
        </p:nvCxnSpPr>
        <p:spPr>
          <a:xfrm flipH="1">
            <a:off x="4509229" y="2234828"/>
            <a:ext cx="298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TOPOGRAFÍA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9" name="Conector recto 28"/>
          <p:cNvCxnSpPr/>
          <p:nvPr/>
        </p:nvCxnSpPr>
        <p:spPr>
          <a:xfrm>
            <a:off x="10015315" y="2803840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4" y="2808136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90775" y="1525182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235179" y="2808797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25315" y="31325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MARCO A. SÁNCHEZ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EM03479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9899" y="3132568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NÁJERA CASTAÑEDA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EM03730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3" y="1279944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655" y="2041152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LUIS ROCHA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EM00441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Cuadrilla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2037" y="312959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JAIME TIJERINA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EM04685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99731" y="20411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ALFONSO HERNÁNDEZ SADE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EM04536</a:t>
              </a:r>
              <a:r>
                <a:rPr lang="es-ES" sz="800" dirty="0" smtClean="0">
                  <a:solidFill>
                    <a:prstClr val="black"/>
                  </a:solidFill>
                </a:rPr>
                <a:t> Topógrafo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09578" y="20411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MELGAREJO MALDONADO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EM09221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6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>
            <a:off x="8663551" y="2516084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3492582" y="2523152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CUADRILLA DE CONSTRUCCIÓN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7" name="Conector recto 36"/>
          <p:cNvCxnSpPr/>
          <p:nvPr/>
        </p:nvCxnSpPr>
        <p:spPr>
          <a:xfrm>
            <a:off x="7412451" y="2526717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endCxn id="44" idx="2"/>
          </p:cNvCxnSpPr>
          <p:nvPr/>
        </p:nvCxnSpPr>
        <p:spPr>
          <a:xfrm flipH="1">
            <a:off x="4767131" y="2517589"/>
            <a:ext cx="0" cy="64975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004682" y="2517589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521885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514549"/>
            <a:ext cx="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7733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F. SIFUENTES ZÚÑIGA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EM01927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522546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77188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ELEODORO GÁMEZ CHÁVEZ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1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EM00836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10709" y="2771886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ALBERTO HERRERA SOTO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EM01477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7330" y="1269311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4022" y="1861092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VÍCTOR M. MENDOZA TAMAYO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EM04014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Cuadrilla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77131" y="277817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I. REQUENA CAMPOS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EM00793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677089" y="37608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RIGOBERTO ESQUIVEL LARA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EM10040</a:t>
              </a:r>
              <a:r>
                <a:rPr lang="es-ES" sz="800" dirty="0" smtClean="0">
                  <a:solidFill>
                    <a:prstClr val="black"/>
                  </a:solidFill>
                </a:rPr>
                <a:t> 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02582" y="37571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EDGAR OMAR GARCÍA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EM04012</a:t>
              </a:r>
              <a:r>
                <a:rPr lang="es-ES" sz="800" dirty="0" smtClean="0">
                  <a:solidFill>
                    <a:prstClr val="black"/>
                  </a:solidFill>
                </a:rPr>
                <a:t> Plomero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61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Conector recto 83"/>
          <p:cNvCxnSpPr/>
          <p:nvPr/>
        </p:nvCxnSpPr>
        <p:spPr>
          <a:xfrm flipH="1">
            <a:off x="8664702" y="5376146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3" name="Conector recto 82"/>
          <p:cNvCxnSpPr/>
          <p:nvPr/>
        </p:nvCxnSpPr>
        <p:spPr>
          <a:xfrm flipH="1">
            <a:off x="3554701" y="5381510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 flipH="1">
            <a:off x="7307808" y="3360865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MAQUINARIA PESADA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6" name="Conector recto 35"/>
          <p:cNvCxnSpPr/>
          <p:nvPr/>
        </p:nvCxnSpPr>
        <p:spPr>
          <a:xfrm flipH="1">
            <a:off x="4905692" y="3361249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9999079" y="2482782"/>
            <a:ext cx="0" cy="28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2212751" y="2482782"/>
            <a:ext cx="0" cy="28967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486500"/>
            <a:ext cx="7760" cy="14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6789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1" indent="-45720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A. DE LA CERDA RUIZ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EM10093</a:t>
              </a:r>
              <a:r>
                <a:rPr lang="es-ES" sz="800" dirty="0" smtClean="0">
                  <a:solidFill>
                    <a:prstClr val="black"/>
                  </a:solidFill>
                </a:rPr>
                <a:t> Mecánico / Mantenimiento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482782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6775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PÉREZ REYES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EM01665 </a:t>
              </a:r>
              <a:r>
                <a:rPr lang="es-ES" sz="800" dirty="0">
                  <a:solidFill>
                    <a:prstClr val="black"/>
                  </a:solidFill>
                </a:rPr>
                <a:t>Mecánico / Mantenimiento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7330" y="1258680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5700" y="26857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ALFREDO PADILLA REYNA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EM03038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17330" y="3664094"/>
            <a:ext cx="1980000" cy="1265317"/>
            <a:chOff x="5016000" y="232826"/>
            <a:chExt cx="2157939" cy="20003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2826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EM03967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JOSÉ ALFREDO TORRES LÓPEZ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EM00191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JUAN DE LA ROSA RODRÍGUEZ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EM01306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SANTIAGO GALVÁN MARTÍNEZ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EM05203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ROGELIO BERNAL JIMÉNEZ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EM02728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SILVANO MATA SERRANO 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Chofer de Carga General </a:t>
              </a: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751" y="3676904"/>
            <a:ext cx="1980000" cy="1265317"/>
            <a:chOff x="5016000" y="232826"/>
            <a:chExt cx="2157939" cy="20003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2826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EM04295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JESÚS R. REZA JUÁREZ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EM04592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MIGUEL A. CAMERO DÍAZ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EM04593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HERIBERTO JUÁREZ GARCÍA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EM04854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FRANCISCO TORRES RAMÍREZ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EM09402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CRISTÓBAL MATA MARTÍNEZ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600" dirty="0" smtClean="0">
                  <a:solidFill>
                    <a:prstClr val="black"/>
                  </a:solidFill>
                </a:rPr>
                <a:t>EM00455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JESÚS RODRÍGUEZ MORENO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20104" y="3658063"/>
            <a:ext cx="1980000" cy="1265317"/>
            <a:chOff x="5016000" y="232826"/>
            <a:chExt cx="2157939" cy="20003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2826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EM09342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ROBERTO HERNÁNDEZ ROQUE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EM09343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JOSÉ L. ÁLVAREZ CONTRERAS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EM08841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JOVANY LEIJA REQUENA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EM09341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JOSÉ A. JIMÉNEZ CARMONA </a:t>
              </a: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Chofer de Carga General </a:t>
              </a: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3434968"/>
            <a:ext cx="1980000" cy="1692619"/>
            <a:chOff x="5016000" y="-129399"/>
            <a:chExt cx="2157939" cy="2675845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-129399"/>
              <a:ext cx="2157939" cy="247496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EM04643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ZACARÍAS VALDEZ GALINDO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EM04846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ALEJO ESPINOZA PÉREZ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EM04850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RAFAEL CARDIEL DE LA ROSA 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EM07299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CLAUDIO FERNÁNDEZ SALAS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EM07759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LEONARDO GALVÁN GALLEGOS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EM04993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FRANCISCO J. CHÁVEZ MÉNDEZ 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EM10180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GILBERTO LARA PUENTE 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3119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 Maquinaria Pesada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64701" y="5654137"/>
            <a:ext cx="1980000" cy="570140"/>
            <a:chOff x="5016000" y="1040449"/>
            <a:chExt cx="2157939" cy="901329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6682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EM06702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OLEGARIO MTZ. ALVARADO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F. ALVIZO PEREZ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0727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684227" y="564995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SERGIO RODRÍGUEZ CANO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EM04116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V</a:t>
              </a:r>
              <a:r>
                <a:rPr lang="es-ES" sz="800" dirty="0" smtClean="0">
                  <a:solidFill>
                    <a:prstClr val="black"/>
                  </a:solidFill>
                </a:rPr>
                <a:t>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0" name="Conector recto 79"/>
          <p:cNvCxnSpPr/>
          <p:nvPr/>
        </p:nvCxnSpPr>
        <p:spPr>
          <a:xfrm flipH="1">
            <a:off x="2224546" y="3361364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2" name="Conector recto 81"/>
          <p:cNvCxnSpPr/>
          <p:nvPr/>
        </p:nvCxnSpPr>
        <p:spPr>
          <a:xfrm flipH="1">
            <a:off x="2224546" y="5377402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6096208" y="5378672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159" y="5650660"/>
            <a:ext cx="1980000" cy="528510"/>
            <a:chOff x="5016000" y="1040444"/>
            <a:chExt cx="2157939" cy="835518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4"/>
              <a:ext cx="2157939" cy="67232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EM10128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ADRIAN DE LA CERDA RUIZ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GERARDO GARCIA GALVAN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4146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Mecánico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6450" y="18752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1" indent="-45720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TREVIÑO HERRERA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EM10175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35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BACHEO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7" name="Conector recto 36"/>
          <p:cNvCxnSpPr/>
          <p:nvPr/>
        </p:nvCxnSpPr>
        <p:spPr>
          <a:xfrm>
            <a:off x="7391184" y="2906107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4769098" y="2899860"/>
            <a:ext cx="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004682" y="2899860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904156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514549"/>
            <a:ext cx="7760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224546" y="2904817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7330" y="1269311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9279" y="1801319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A. LINAJE IRUEGAS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EM08178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Departamento Bacheo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6000" y="23530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DE JESÚS GARCÍA RIVAS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EM03298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Área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5584" y="3154157"/>
            <a:ext cx="1980000" cy="398037"/>
            <a:chOff x="5016000" y="219058"/>
            <a:chExt cx="2157939" cy="629253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58011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REYNALDO DE LOS SANTOS RESENDIZ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61381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EM10378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76980" y="3154158"/>
            <a:ext cx="1980000" cy="1010590"/>
            <a:chOff x="5016000" y="219060"/>
            <a:chExt cx="2157939" cy="1597633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60"/>
              <a:ext cx="2157939" cy="155432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EM07691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ERASMO GARCÍA SIFUENTES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EM07344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r>
                <a:rPr lang="es-ES" sz="1000" b="1" dirty="0">
                  <a:solidFill>
                    <a:schemeClr val="tx1"/>
                  </a:solidFill>
                </a:rPr>
                <a:t>OLIVERIO TORRES HERNÁNDEZ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schemeClr val="tx1"/>
                  </a:solidFill>
                </a:rPr>
                <a:t>EM08210</a:t>
              </a:r>
              <a:r>
                <a:rPr lang="es-ES" sz="1000" b="1" dirty="0">
                  <a:solidFill>
                    <a:schemeClr val="tx1"/>
                  </a:solidFill>
                </a:rPr>
                <a:t> LUIS M. GARCÍA SIFUENTES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lvl="0" algn="ctr"/>
              <a:r>
                <a:rPr lang="es-MX" sz="600" dirty="0" smtClean="0">
                  <a:solidFill>
                    <a:schemeClr val="tx1"/>
                  </a:solidFill>
                </a:rPr>
                <a:t>EM07350</a:t>
              </a:r>
              <a:r>
                <a:rPr lang="es-MX" sz="1000" dirty="0" smtClean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ROGELIO DE LA GARZA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GUERRERO</a:t>
              </a:r>
              <a:endParaRPr lang="es-MX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219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de Cuadrilla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98010" y="3154157"/>
            <a:ext cx="1980000" cy="577988"/>
            <a:chOff x="5016000" y="219058"/>
            <a:chExt cx="2157939" cy="913736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83257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EM04575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MANUEL DE J. GARCÍA FLORES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EM03114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JESÚS DUQUE RODRÍGUEZ </a:t>
              </a: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89829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de Cuadrilla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26092" y="3154157"/>
            <a:ext cx="1980000" cy="1001067"/>
            <a:chOff x="5016000" y="219058"/>
            <a:chExt cx="2157939" cy="158257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142280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EM05303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SALVADOR GUERRA MARTÍNEZ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EM08940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SERGIO CURA MARTÍNEZ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EM03220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MAURO A. CABRERA ESPARZA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EM05029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PABLO RODRÍGUEZ MARTÍNEZ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schemeClr val="tx1"/>
                  </a:solidFill>
                </a:rPr>
                <a:t>EM08844</a:t>
              </a:r>
              <a:r>
                <a:rPr lang="es-ES" sz="1000" b="1" dirty="0">
                  <a:solidFill>
                    <a:schemeClr val="tx1"/>
                  </a:solidFill>
                </a:rPr>
                <a:t> </a:t>
              </a:r>
              <a:r>
                <a:rPr lang="es-ES" sz="950" b="1" dirty="0">
                  <a:solidFill>
                    <a:schemeClr val="tx1"/>
                  </a:solidFill>
                </a:rPr>
                <a:t>JAIME DE LA GARZA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GUERRERO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6713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de Cuadrilla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23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9830089" y="2500602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2234017" y="2502216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896" y="1604351"/>
            <a:ext cx="2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56374" y="2871963"/>
            <a:ext cx="1980000" cy="388800"/>
            <a:chOff x="5016000" y="1299968"/>
            <a:chExt cx="2157939" cy="644836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9968"/>
              <a:ext cx="2157939" cy="53469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EM08533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MIGUEL TONCHE HUERTA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103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34379" y="2502877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DESARROLLO URBANO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596" y="12693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42268" y="2799007"/>
            <a:ext cx="1980000" cy="405682"/>
            <a:chOff x="5016000" y="1303465"/>
            <a:chExt cx="2157939" cy="641339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03465"/>
              <a:ext cx="2157939" cy="53119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EM08042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DENISSE I. MEJÍA TORRES </a:t>
              </a: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103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9279" y="1879697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RODRIGUEZ MUÑOZ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EM10190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Departamento Desarrollo Urbano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0033" y="2871963"/>
            <a:ext cx="1980000" cy="388800"/>
            <a:chOff x="5016000" y="1299968"/>
            <a:chExt cx="2157939" cy="644836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9968"/>
              <a:ext cx="2157939" cy="53469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1000" b="1" dirty="0">
                  <a:solidFill>
                    <a:prstClr val="black"/>
                  </a:solidFill>
                </a:rPr>
                <a:t>MÓNICA GUERRERO ESPINOZA</a:t>
              </a: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103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EM07682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39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3" name="Conector recto 112"/>
          <p:cNvCxnSpPr/>
          <p:nvPr/>
        </p:nvCxnSpPr>
        <p:spPr>
          <a:xfrm>
            <a:off x="9337414" y="2871478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1" name="Conector recto 110"/>
          <p:cNvCxnSpPr/>
          <p:nvPr/>
        </p:nvCxnSpPr>
        <p:spPr>
          <a:xfrm>
            <a:off x="1418991" y="3432444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2" name="Conector recto 111"/>
          <p:cNvCxnSpPr/>
          <p:nvPr/>
        </p:nvCxnSpPr>
        <p:spPr>
          <a:xfrm>
            <a:off x="4286521" y="3432444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CONTRALORÍA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0778" y="1589717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2855351" y="2862769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7" name="Conector recto 66"/>
          <p:cNvCxnSpPr/>
          <p:nvPr/>
        </p:nvCxnSpPr>
        <p:spPr>
          <a:xfrm flipH="1">
            <a:off x="2941656" y="2700337"/>
            <a:ext cx="604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8642" y="1266634"/>
            <a:ext cx="2160000" cy="379240"/>
            <a:chOff x="5016000" y="1040449"/>
            <a:chExt cx="2160000" cy="599536"/>
          </a:xfrm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DAVID BERRONES CELESTINO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EM09731</a:t>
              </a:r>
              <a:r>
                <a:rPr lang="es-ES" sz="800" dirty="0" smtClean="0">
                  <a:solidFill>
                    <a:schemeClr val="tx1"/>
                  </a:solidFill>
                </a:rPr>
                <a:t> Contralor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84876" y="2505754"/>
            <a:ext cx="216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LAURO BARAJAS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EM01804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 Auditoria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58677" y="2505754"/>
            <a:ext cx="2160000" cy="389165"/>
            <a:chOff x="5016000" y="1040449"/>
            <a:chExt cx="2157939" cy="615227"/>
          </a:xfrm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GUILLERMO HERNÁNDEZ REYNA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EM08679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 Procedimientos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8991" y="3939636"/>
            <a:ext cx="2160000" cy="389165"/>
            <a:chOff x="5016000" y="1040449"/>
            <a:chExt cx="2157939" cy="615227"/>
          </a:xfrm>
        </p:grpSpPr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ISMAEL HERNÁNDEZ YÁÑEZ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EM06862</a:t>
              </a:r>
              <a:r>
                <a:rPr lang="es-ES" sz="800" dirty="0" smtClean="0">
                  <a:solidFill>
                    <a:schemeClr val="tx1"/>
                  </a:solidFill>
                </a:rPr>
                <a:t> Auditor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06521" y="3939636"/>
            <a:ext cx="2160000" cy="389165"/>
            <a:chOff x="5016000" y="1040449"/>
            <a:chExt cx="2157939" cy="615227"/>
          </a:xfrm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WENDY A. TOVAR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EM08875</a:t>
              </a:r>
              <a:r>
                <a:rPr lang="es-ES" sz="800" dirty="0" smtClean="0">
                  <a:solidFill>
                    <a:schemeClr val="tx1"/>
                  </a:solidFill>
                </a:rPr>
                <a:t> Auditor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0" name="Conector recto 109"/>
          <p:cNvCxnSpPr/>
          <p:nvPr/>
        </p:nvCxnSpPr>
        <p:spPr>
          <a:xfrm flipH="1">
            <a:off x="1409236" y="3431835"/>
            <a:ext cx="28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94124" y="3940190"/>
            <a:ext cx="2160000" cy="389165"/>
            <a:chOff x="5016000" y="1040449"/>
            <a:chExt cx="2157939" cy="615227"/>
          </a:xfrm>
        </p:grpSpPr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MONTELONGO ESCOBEDO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EM10122</a:t>
              </a:r>
              <a:r>
                <a:rPr lang="es-ES" sz="800" dirty="0" smtClean="0">
                  <a:solidFill>
                    <a:schemeClr val="tx1"/>
                  </a:solidFill>
                </a:rPr>
                <a:t> Auxiliar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732109" y="3936444"/>
            <a:ext cx="2160000" cy="389165"/>
            <a:chOff x="5016000" y="1040449"/>
            <a:chExt cx="2157939" cy="615227"/>
          </a:xfrm>
        </p:grpSpPr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EDUARDO GONZÁLEZ OVALLE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ángulo 1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EM09306</a:t>
              </a:r>
              <a:r>
                <a:rPr lang="es-ES" sz="800" dirty="0" smtClean="0">
                  <a:solidFill>
                    <a:schemeClr val="tx1"/>
                  </a:solidFill>
                </a:rPr>
                <a:t> Auditor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83009" y="1843540"/>
            <a:ext cx="2160000" cy="389165"/>
            <a:chOff x="5016000" y="1040449"/>
            <a:chExt cx="2157939" cy="615227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CYNTHIA BRANDIES REQUENA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EM10162</a:t>
              </a:r>
              <a:r>
                <a:rPr lang="es-ES" sz="800" dirty="0" smtClean="0">
                  <a:solidFill>
                    <a:schemeClr val="tx1"/>
                  </a:solidFill>
                </a:rPr>
                <a:t> Auxiliar 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5" name="Conector recto 34"/>
          <p:cNvCxnSpPr/>
          <p:nvPr/>
        </p:nvCxnSpPr>
        <p:spPr>
          <a:xfrm>
            <a:off x="7805909" y="3428745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 flipH="1">
            <a:off x="7796154" y="3428136"/>
            <a:ext cx="30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10858003" y="3436845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F42AFB5E-01D8-4A8D-95F9-1B5BD699BA59}"/>
              </a:ext>
            </a:extLst>
          </p:cNvPr>
          <p:cNvCxnSpPr>
            <a:cxnSpLocks/>
          </p:cNvCxnSpPr>
          <p:nvPr/>
        </p:nvCxnSpPr>
        <p:spPr>
          <a:xfrm flipH="1">
            <a:off x="6093953" y="2060804"/>
            <a:ext cx="989056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20584" y="2505754"/>
            <a:ext cx="2160000" cy="389165"/>
            <a:chOff x="5016000" y="1040449"/>
            <a:chExt cx="2157939" cy="615227"/>
          </a:xfrm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VALDES SALINAS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EM10470</a:t>
              </a:r>
              <a:r>
                <a:rPr lang="es-ES" sz="800" dirty="0" smtClean="0">
                  <a:solidFill>
                    <a:schemeClr val="tx1"/>
                  </a:solidFill>
                </a:rPr>
                <a:t> Asistente 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464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Conector recto 42"/>
          <p:cNvCxnSpPr/>
          <p:nvPr/>
        </p:nvCxnSpPr>
        <p:spPr>
          <a:xfrm flipH="1">
            <a:off x="4542906" y="2066189"/>
            <a:ext cx="32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2" name="Rectángulo redondeado 5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MANTENIMIENTO  </a:t>
            </a:r>
          </a:p>
        </p:txBody>
      </p:sp>
      <p:cxnSp>
        <p:nvCxnSpPr>
          <p:cNvPr id="49" name="Conector recto 48"/>
          <p:cNvCxnSpPr/>
          <p:nvPr/>
        </p:nvCxnSpPr>
        <p:spPr>
          <a:xfrm flipH="1">
            <a:off x="7272435" y="3323342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 flipH="1">
            <a:off x="4812064" y="3312071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9830188" y="2504940"/>
            <a:ext cx="2" cy="10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2234017" y="2511252"/>
            <a:ext cx="0" cy="21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6101406" y="1494391"/>
            <a:ext cx="2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" name="Grupo 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593" y="1258678"/>
            <a:ext cx="2340000" cy="389165"/>
            <a:chOff x="5016000" y="1040449"/>
            <a:chExt cx="2337769" cy="615227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33776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RICARDO OVALLE GARZA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337769" cy="2345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EM07969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1656" y="1880556"/>
            <a:ext cx="1980000" cy="389165"/>
            <a:chOff x="5016000" y="1040449"/>
            <a:chExt cx="2157939" cy="615227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NOE ARTURO ORTIZ GARIBAY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EM10322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Administrativo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1244017" y="2711881"/>
            <a:ext cx="1980000" cy="873059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prstClr val="black"/>
                </a:solidFill>
              </a:rPr>
              <a:t>EM00270</a:t>
            </a:r>
            <a:r>
              <a:rPr lang="es-ES" sz="800" dirty="0" smtClean="0">
                <a:solidFill>
                  <a:prstClr val="black"/>
                </a:solidFill>
              </a:rPr>
              <a:t> </a:t>
            </a:r>
            <a:r>
              <a:rPr lang="es-ES" sz="1000" b="1" dirty="0" smtClean="0">
                <a:solidFill>
                  <a:prstClr val="black"/>
                </a:solidFill>
              </a:rPr>
              <a:t>MAURO CABRERA LÓPEZ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prstClr val="black"/>
                </a:solidFill>
              </a:rPr>
              <a:t>EM10041</a:t>
            </a:r>
            <a:r>
              <a:rPr lang="es-ES" sz="800" dirty="0" smtClean="0">
                <a:solidFill>
                  <a:prstClr val="black"/>
                </a:solidFill>
              </a:rPr>
              <a:t> </a:t>
            </a:r>
            <a:r>
              <a:rPr lang="es-ES" sz="1000" b="1" dirty="0" smtClean="0">
                <a:solidFill>
                  <a:prstClr val="black"/>
                </a:solidFill>
              </a:rPr>
              <a:t>HILARIO HERNANDEZ HDZ.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prstClr val="black"/>
                </a:solidFill>
              </a:rPr>
              <a:t>EM10093</a:t>
            </a:r>
            <a:r>
              <a:rPr lang="es-ES" sz="800" dirty="0" smtClean="0">
                <a:solidFill>
                  <a:prstClr val="black"/>
                </a:solidFill>
              </a:rPr>
              <a:t> </a:t>
            </a:r>
            <a:r>
              <a:rPr lang="es-ES" sz="1000" b="1" dirty="0" smtClean="0">
                <a:solidFill>
                  <a:prstClr val="black"/>
                </a:solidFill>
              </a:rPr>
              <a:t>JESUS A. DE LA CERDA RUIZ</a:t>
            </a: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>
                <a:solidFill>
                  <a:prstClr val="black"/>
                </a:solidFill>
              </a:rPr>
              <a:t>EM10234</a:t>
            </a:r>
            <a:r>
              <a:rPr lang="es-ES" sz="700" dirty="0">
                <a:solidFill>
                  <a:prstClr val="black"/>
                </a:solidFill>
              </a:rPr>
              <a:t> </a:t>
            </a:r>
            <a:r>
              <a:rPr lang="es-ES" sz="1000" b="1" dirty="0">
                <a:solidFill>
                  <a:prstClr val="black"/>
                </a:solidFill>
              </a:rPr>
              <a:t>CESAR </a:t>
            </a:r>
            <a:r>
              <a:rPr lang="es-ES" sz="1000" b="1" dirty="0" smtClean="0">
                <a:solidFill>
                  <a:prstClr val="black"/>
                </a:solidFill>
              </a:rPr>
              <a:t>D. </a:t>
            </a:r>
            <a:r>
              <a:rPr lang="es-ES" sz="1000" b="1" dirty="0">
                <a:solidFill>
                  <a:prstClr val="black"/>
                </a:solidFill>
              </a:rPr>
              <a:t>CASTILLO ZUÑIGA  </a:t>
            </a:r>
            <a:r>
              <a:rPr lang="es-ES" sz="1000" b="1" dirty="0" smtClean="0">
                <a:solidFill>
                  <a:prstClr val="black"/>
                </a:solidFill>
              </a:rPr>
              <a:t> </a:t>
            </a:r>
            <a:endParaRPr lang="es-ES" sz="1000" b="1" dirty="0" smtClean="0">
              <a:solidFill>
                <a:schemeClr val="tx1"/>
              </a:solidFill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1244017" y="3533575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Mecánico  </a:t>
            </a:r>
            <a:endParaRPr lang="es-ES" sz="800" dirty="0">
              <a:solidFill>
                <a:prstClr val="black"/>
              </a:solidFill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3697" y="3998629"/>
            <a:ext cx="1980000" cy="1294181"/>
            <a:chOff x="5016000" y="1040447"/>
            <a:chExt cx="2157939" cy="2045967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92644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EM08689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JOSÉ ÁNGEL BRISEÑO ZAVALA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EM10340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 A. MORA ESQUIVEL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RAUL PEÑA MUÑOZ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EM10337</a:t>
              </a:r>
              <a:r>
                <a:rPr lang="es-ES" sz="7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JUAN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J. </a:t>
              </a:r>
              <a:r>
                <a:rPr lang="es-ES" sz="1000" b="1" dirty="0">
                  <a:solidFill>
                    <a:prstClr val="black"/>
                  </a:solidFill>
                </a:rPr>
                <a:t>MORENO MARTINEZ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EM10363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FIDENCIO </a:t>
              </a:r>
              <a:r>
                <a:rPr lang="es-ES" sz="1000" b="1" dirty="0">
                  <a:solidFill>
                    <a:prstClr val="black"/>
                  </a:solidFill>
                </a:rPr>
                <a:t>MANCILLA REVELES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EM10364</a:t>
              </a:r>
              <a:r>
                <a:rPr lang="es-ES" sz="7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ARTURO VILLARREAL TREVIÑO  </a:t>
              </a:r>
              <a:endParaRPr lang="es-ES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51913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Soldador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5108593" y="2720232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Combustibles </a:t>
            </a:r>
            <a:endParaRPr lang="es-ES" sz="800" dirty="0">
              <a:solidFill>
                <a:prstClr val="black"/>
              </a:solidFill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4002306" y="3201135"/>
            <a:ext cx="162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Gasolina </a:t>
            </a:r>
            <a:endParaRPr lang="es-ES" sz="800" dirty="0">
              <a:solidFill>
                <a:prstClr val="black"/>
              </a:solidFill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6458593" y="3201135"/>
            <a:ext cx="162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Diésel </a:t>
            </a:r>
            <a:endParaRPr lang="es-ES" sz="800" dirty="0">
              <a:solidFill>
                <a:prstClr val="black"/>
              </a:solidFill>
            </a:endParaRPr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16090" y="3668715"/>
            <a:ext cx="1980000" cy="360000"/>
            <a:chOff x="3937031" y="-2789955"/>
            <a:chExt cx="2157939" cy="681078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EM09552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SANTIAGO H. AYALA GÓMEZ</a:t>
              </a: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Mecánico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83188" y="3663154"/>
            <a:ext cx="1980000" cy="498631"/>
            <a:chOff x="5016000" y="1348065"/>
            <a:chExt cx="2157939" cy="788282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48065"/>
              <a:ext cx="2157939" cy="637427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EM07115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HÉCTOR TORRES SÁNCHEZ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EM08435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DE LA FUENTE HINOJOSA 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0184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Mecánico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8" name="Conector recto 37"/>
          <p:cNvCxnSpPr/>
          <p:nvPr/>
        </p:nvCxnSpPr>
        <p:spPr>
          <a:xfrm flipH="1">
            <a:off x="2234379" y="2511913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>
            <a:endCxn id="30" idx="0"/>
          </p:cNvCxnSpPr>
          <p:nvPr/>
        </p:nvCxnSpPr>
        <p:spPr>
          <a:xfrm flipH="1">
            <a:off x="4812306" y="2877420"/>
            <a:ext cx="1282980" cy="323715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stCxn id="31" idx="0"/>
          </p:cNvCxnSpPr>
          <p:nvPr/>
        </p:nvCxnSpPr>
        <p:spPr>
          <a:xfrm flipH="1" flipV="1">
            <a:off x="6095286" y="2874968"/>
            <a:ext cx="1173307" cy="32616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51" name="Imagen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sp>
        <p:nvSpPr>
          <p:cNvPr id="46" name="Rectángulo 45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8843005" y="2715643"/>
            <a:ext cx="1980000" cy="294157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schemeClr val="tx1"/>
                </a:solidFill>
              </a:rPr>
              <a:t>EM07491</a:t>
            </a:r>
            <a:r>
              <a:rPr lang="es-ES" sz="600" b="1" dirty="0" smtClean="0">
                <a:solidFill>
                  <a:schemeClr val="tx1"/>
                </a:solidFill>
              </a:rPr>
              <a:t> </a:t>
            </a:r>
            <a:r>
              <a:rPr lang="es-ES" sz="950" b="1" dirty="0" smtClean="0">
                <a:solidFill>
                  <a:schemeClr val="tx1"/>
                </a:solidFill>
              </a:rPr>
              <a:t>SOCORRO ESCAMILLA CASTILLO 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8843005" y="2921567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Auxiliar </a:t>
            </a:r>
            <a:endParaRPr lang="es-ES" sz="800" dirty="0">
              <a:solidFill>
                <a:prstClr val="black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62906" y="1886532"/>
            <a:ext cx="1980000" cy="360000"/>
            <a:chOff x="3937031" y="-2789955"/>
            <a:chExt cx="2157939" cy="681078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DEBANY </a:t>
              </a:r>
              <a:r>
                <a:rPr lang="es-ES" sz="1000" b="1" dirty="0">
                  <a:solidFill>
                    <a:prstClr val="black"/>
                  </a:solidFill>
                </a:rPr>
                <a:t>AZENETH SIERRA GARCIA 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EM10339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39485" y="1888210"/>
            <a:ext cx="1980000" cy="360000"/>
            <a:chOff x="3937031" y="-2789955"/>
            <a:chExt cx="2157939" cy="681078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ILSE YARITZA LUNA MARTINEZ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EM09695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55581" y="3300116"/>
            <a:ext cx="1980000" cy="360000"/>
            <a:chOff x="3937031" y="-2789955"/>
            <a:chExt cx="2157939" cy="681078"/>
          </a:xfrm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OFELIO ESQUIVEL MARTINEZ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Auxiliar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71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Conector recto 99"/>
          <p:cNvCxnSpPr/>
          <p:nvPr/>
        </p:nvCxnSpPr>
        <p:spPr>
          <a:xfrm>
            <a:off x="3743375" y="2853706"/>
            <a:ext cx="0" cy="51916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8443290" y="2855982"/>
            <a:ext cx="0" cy="51916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8" name="Conector recto 97"/>
          <p:cNvCxnSpPr/>
          <p:nvPr/>
        </p:nvCxnSpPr>
        <p:spPr>
          <a:xfrm>
            <a:off x="10778204" y="2855981"/>
            <a:ext cx="0" cy="21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7" name="Conector recto 96"/>
          <p:cNvCxnSpPr/>
          <p:nvPr/>
        </p:nvCxnSpPr>
        <p:spPr>
          <a:xfrm>
            <a:off x="1412230" y="2854206"/>
            <a:ext cx="0" cy="11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3673922" y="2476681"/>
            <a:ext cx="45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54796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ALUMBRADO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88711" y="1397295"/>
            <a:ext cx="76" cy="24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3793905" y="1936185"/>
            <a:ext cx="45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139" y="1260540"/>
            <a:ext cx="2340000" cy="389165"/>
            <a:chOff x="5016000" y="1040449"/>
            <a:chExt cx="2157939" cy="615227"/>
          </a:xfrm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GONZALEZ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EM08736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Alumbrado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55552" y="17346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MARIBEL MARTINEZ SANCHEZ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EM08251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47723" y="17314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ALEJANDRA GPE MARTINEZ TAPIA</a:t>
              </a: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EM07965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Programador Peticiones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55552" y="2227687"/>
            <a:ext cx="1980000" cy="517191"/>
            <a:chOff x="5016000" y="838054"/>
            <a:chExt cx="2157939" cy="817622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38054"/>
              <a:ext cx="2157939" cy="7118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EM08258</a:t>
              </a:r>
              <a:r>
                <a:rPr lang="pt-BR" sz="1000" b="1" dirty="0">
                  <a:solidFill>
                    <a:schemeClr val="tx1"/>
                  </a:solidFill>
                </a:rPr>
                <a:t>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ALEJANDRO ABREGO </a:t>
              </a:r>
              <a:r>
                <a:rPr lang="pt-BR" sz="1000" b="1" dirty="0">
                  <a:solidFill>
                    <a:schemeClr val="tx1"/>
                  </a:solidFill>
                </a:rPr>
                <a:t>PUENTE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EM08259</a:t>
              </a:r>
              <a:r>
                <a:rPr lang="pt-BR" sz="1000" b="1" dirty="0">
                  <a:solidFill>
                    <a:schemeClr val="tx1"/>
                  </a:solidFill>
                </a:rPr>
                <a:t> JOSE LUIS RODRIGUEZ GZLZ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 Cuadrillas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45922" y="2227687"/>
            <a:ext cx="1980000" cy="517191"/>
            <a:chOff x="5016000" y="838054"/>
            <a:chExt cx="2157939" cy="817622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38054"/>
              <a:ext cx="2157939" cy="7118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schemeClr val="tx1"/>
                  </a:solidFill>
                </a:rPr>
                <a:t>EM07937 </a:t>
              </a:r>
              <a:r>
                <a:rPr lang="pt-BR" sz="900" b="1" dirty="0">
                  <a:solidFill>
                    <a:schemeClr val="tx1"/>
                  </a:solidFill>
                </a:rPr>
                <a:t>EBELSAIN VELAZQUEZ DE LA CRUZ</a:t>
              </a: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9" name="Conector recto 68"/>
          <p:cNvCxnSpPr/>
          <p:nvPr/>
        </p:nvCxnSpPr>
        <p:spPr>
          <a:xfrm flipH="1">
            <a:off x="1415090" y="2853706"/>
            <a:ext cx="93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73" name="Grupo 7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5848" y="3094538"/>
            <a:ext cx="1980000" cy="930475"/>
            <a:chOff x="5016000" y="184697"/>
            <a:chExt cx="2157939" cy="1470979"/>
          </a:xfrm>
          <a:solidFill>
            <a:schemeClr val="bg1"/>
          </a:solidFill>
        </p:grpSpPr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84697"/>
              <a:ext cx="2157939" cy="13652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EM00010 </a:t>
              </a:r>
              <a:r>
                <a:rPr lang="pt-BR" sz="1000" b="1" dirty="0">
                  <a:solidFill>
                    <a:schemeClr val="tx1"/>
                  </a:solidFill>
                </a:rPr>
                <a:t>GERARDO GARCIA GARCIA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EM00179 </a:t>
              </a:r>
              <a:r>
                <a:rPr lang="pt-BR" sz="1000" b="1" dirty="0">
                  <a:solidFill>
                    <a:schemeClr val="tx1"/>
                  </a:solidFill>
                </a:rPr>
                <a:t>ROMUALDO ALARCON NEIRA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EM03893 </a:t>
              </a:r>
              <a:r>
                <a:rPr lang="pt-BR" sz="1000" b="1" dirty="0">
                  <a:solidFill>
                    <a:schemeClr val="tx1"/>
                  </a:solidFill>
                </a:rPr>
                <a:t>ALVARO ALVA CARRIZALES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EM05856 </a:t>
              </a:r>
              <a:r>
                <a:rPr lang="pt-BR" sz="1000" b="1" dirty="0">
                  <a:solidFill>
                    <a:schemeClr val="tx1"/>
                  </a:solidFill>
                </a:rPr>
                <a:t>CELSO GPE ZAPATA TRUJILLO</a:t>
              </a:r>
            </a:p>
          </p:txBody>
        </p:sp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53290" y="3094537"/>
            <a:ext cx="1980000" cy="555557"/>
            <a:chOff x="5016000" y="751033"/>
            <a:chExt cx="2157939" cy="722549"/>
          </a:xfrm>
          <a:solidFill>
            <a:schemeClr val="bg1"/>
          </a:solidFill>
        </p:grpSpPr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51033"/>
              <a:ext cx="2157939" cy="63608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EM08254 </a:t>
              </a:r>
              <a:r>
                <a:rPr lang="pt-BR" sz="1000" b="1" dirty="0">
                  <a:solidFill>
                    <a:schemeClr val="tx1"/>
                  </a:solidFill>
                </a:rPr>
                <a:t>JESUS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C. </a:t>
              </a:r>
              <a:r>
                <a:rPr lang="pt-BR" sz="1000" b="1" dirty="0">
                  <a:solidFill>
                    <a:schemeClr val="tx1"/>
                  </a:solidFill>
                </a:rPr>
                <a:t>GUERRERO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GARCIA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EM08255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JAVIER CUELLAR MARTINEZ </a:t>
              </a:r>
              <a:endParaRPr lang="pt-BR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286965"/>
              <a:ext cx="2157939" cy="186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Circuitos CFE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0061" y="3098315"/>
            <a:ext cx="1980000" cy="2421645"/>
            <a:chOff x="5016000" y="184695"/>
            <a:chExt cx="2157939" cy="3828354"/>
          </a:xfrm>
          <a:solidFill>
            <a:schemeClr val="bg1"/>
          </a:solidFill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84695"/>
              <a:ext cx="2157939" cy="359385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EM00013 </a:t>
              </a:r>
              <a:r>
                <a:rPr lang="pt-BR" sz="1000" b="1" dirty="0">
                  <a:solidFill>
                    <a:schemeClr val="tx1"/>
                  </a:solidFill>
                </a:rPr>
                <a:t>ALFREDO GAYTAN GARZA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schemeClr val="tx1"/>
                  </a:solidFill>
                </a:rPr>
                <a:t>EM00121 </a:t>
              </a:r>
              <a:r>
                <a:rPr lang="pt-BR" sz="1000" b="1" dirty="0">
                  <a:solidFill>
                    <a:schemeClr val="tx1"/>
                  </a:solidFill>
                </a:rPr>
                <a:t>JUAN JAVIER MORALES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EM02530 </a:t>
              </a:r>
              <a:r>
                <a:rPr lang="pt-BR" sz="1000" b="1" dirty="0">
                  <a:solidFill>
                    <a:schemeClr val="tx1"/>
                  </a:solidFill>
                </a:rPr>
                <a:t>JORGE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A. </a:t>
              </a:r>
              <a:r>
                <a:rPr lang="pt-BR" sz="1000" b="1" dirty="0">
                  <a:solidFill>
                    <a:schemeClr val="tx1"/>
                  </a:solidFill>
                </a:rPr>
                <a:t>CARRILLO BERNAL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EM04035 </a:t>
              </a:r>
              <a:r>
                <a:rPr lang="pt-BR" sz="1000" b="1" dirty="0">
                  <a:solidFill>
                    <a:schemeClr val="tx1"/>
                  </a:solidFill>
                </a:rPr>
                <a:t>ELEAZAR AGUILAR TORRES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EM05357 </a:t>
              </a:r>
              <a:r>
                <a:rPr lang="pt-BR" sz="1000" b="1" dirty="0">
                  <a:solidFill>
                    <a:schemeClr val="tx1"/>
                  </a:solidFill>
                </a:rPr>
                <a:t>ERICK E. RIVERA ARREGUIN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EM07913 </a:t>
              </a:r>
              <a:r>
                <a:rPr lang="pt-BR" sz="1000" b="1" dirty="0">
                  <a:solidFill>
                    <a:schemeClr val="tx1"/>
                  </a:solidFill>
                </a:rPr>
                <a:t>MIGUEL RANGEL AGUILAR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schemeClr val="tx1"/>
                  </a:solidFill>
                </a:rPr>
                <a:t>EM08522 </a:t>
              </a:r>
              <a:r>
                <a:rPr lang="pt-BR" sz="1000" b="1" dirty="0">
                  <a:solidFill>
                    <a:schemeClr val="tx1"/>
                  </a:solidFill>
                </a:rPr>
                <a:t>NESTOR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SALAZAR SANDOVAL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EM09588 </a:t>
              </a:r>
              <a:r>
                <a:rPr lang="pt-BR" sz="1000" b="1" dirty="0">
                  <a:solidFill>
                    <a:schemeClr val="tx1"/>
                  </a:solidFill>
                </a:rPr>
                <a:t>LUIS A. CHAVEZ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CORONADO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EM10350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JUAN CHAVEZ CORONADO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EM10351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EDGAR ZAPATA CASTAÑON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EM10353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JAIME GOMEZ GARCIA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EM10466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FIDENCIO FLORES PALACIOS</a:t>
              </a:r>
              <a:endParaRPr lang="pt-BR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778551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Oficial Electricista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66870" y="3094538"/>
            <a:ext cx="1980000" cy="1912561"/>
            <a:chOff x="5016000" y="421773"/>
            <a:chExt cx="2157939" cy="3023550"/>
          </a:xfrm>
          <a:solidFill>
            <a:schemeClr val="bg1"/>
          </a:solidFill>
        </p:grpSpPr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21773"/>
              <a:ext cx="2157939" cy="291770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EM00365 </a:t>
              </a:r>
              <a:r>
                <a:rPr lang="pt-BR" sz="1000" b="1" dirty="0">
                  <a:solidFill>
                    <a:schemeClr val="tx1"/>
                  </a:solidFill>
                </a:rPr>
                <a:t>JESUS RIVERA QUINTERO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schemeClr val="tx1"/>
                  </a:solidFill>
                </a:rPr>
                <a:t>EM03059 </a:t>
              </a:r>
              <a:r>
                <a:rPr lang="pt-BR" sz="1000" b="1" dirty="0">
                  <a:solidFill>
                    <a:schemeClr val="tx1"/>
                  </a:solidFill>
                </a:rPr>
                <a:t>JESUS AVILA CEDILLO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EM03081 </a:t>
              </a:r>
              <a:r>
                <a:rPr lang="pt-BR" sz="1000" b="1" dirty="0">
                  <a:solidFill>
                    <a:schemeClr val="tx1"/>
                  </a:solidFill>
                </a:rPr>
                <a:t>HILARIO TOVAR GUERRERO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EM04575 </a:t>
              </a:r>
              <a:r>
                <a:rPr lang="pt-BR" sz="1000" b="1" dirty="0">
                  <a:solidFill>
                    <a:schemeClr val="tx1"/>
                  </a:solidFill>
                </a:rPr>
                <a:t>JOSE GPE MTZ RAMIREZ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EM07855 </a:t>
              </a:r>
              <a:r>
                <a:rPr lang="pt-BR" sz="1000" b="1" dirty="0">
                  <a:solidFill>
                    <a:schemeClr val="tx1"/>
                  </a:solidFill>
                </a:rPr>
                <a:t>JOSE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R. </a:t>
              </a:r>
              <a:r>
                <a:rPr lang="pt-BR" sz="1000" b="1" dirty="0">
                  <a:solidFill>
                    <a:schemeClr val="tx1"/>
                  </a:solidFill>
                </a:rPr>
                <a:t>BARBOZA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RAMOS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EM07860 </a:t>
              </a:r>
              <a:r>
                <a:rPr lang="pt-BR" sz="1000" b="1" dirty="0">
                  <a:solidFill>
                    <a:schemeClr val="tx1"/>
                  </a:solidFill>
                </a:rPr>
                <a:t>LUIS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J. GONZALEZ </a:t>
              </a:r>
              <a:r>
                <a:rPr lang="pt-BR" sz="1000" b="1" dirty="0">
                  <a:solidFill>
                    <a:schemeClr val="tx1"/>
                  </a:solidFill>
                </a:rPr>
                <a:t>FLORES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EM08133 </a:t>
              </a:r>
              <a:r>
                <a:rPr lang="pt-BR" sz="1000" b="1" dirty="0">
                  <a:solidFill>
                    <a:schemeClr val="tx1"/>
                  </a:solidFill>
                </a:rPr>
                <a:t>OSVALDO GARCIA BRIONES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EM08548 </a:t>
              </a:r>
              <a:r>
                <a:rPr lang="pt-BR" sz="1000" b="1" dirty="0">
                  <a:solidFill>
                    <a:schemeClr val="tx1"/>
                  </a:solidFill>
                </a:rPr>
                <a:t>BRAYAN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B. </a:t>
              </a:r>
              <a:r>
                <a:rPr lang="pt-BR" sz="1000" b="1" dirty="0">
                  <a:solidFill>
                    <a:schemeClr val="tx1"/>
                  </a:solidFill>
                </a:rPr>
                <a:t>JUAREZ SALAS</a:t>
              </a:r>
            </a:p>
          </p:txBody>
        </p:sp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210825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84442" y="3100557"/>
            <a:ext cx="1980001" cy="389165"/>
            <a:chOff x="5016000" y="1040449"/>
            <a:chExt cx="2157940" cy="615227"/>
          </a:xfrm>
          <a:solidFill>
            <a:schemeClr val="bg1"/>
          </a:solidFill>
        </p:grpSpPr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MIGUEL A MARTINEZ RIVERA</a:t>
              </a:r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EM03054</a:t>
              </a:r>
              <a:r>
                <a:rPr lang="es-ES" sz="800" dirty="0" smtClean="0">
                  <a:solidFill>
                    <a:prstClr val="black"/>
                  </a:solidFill>
                </a:rPr>
                <a:t> Operador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84442" y="4229654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CASTILLO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EM01370</a:t>
              </a:r>
              <a:r>
                <a:rPr lang="es-ES" sz="800" dirty="0" smtClean="0">
                  <a:solidFill>
                    <a:prstClr val="black"/>
                  </a:solidFill>
                </a:rPr>
                <a:t> Mecánico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4" name="Grupo 9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84442" y="3662117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GILBERTO ORTIZ MEDINA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EM05911</a:t>
              </a:r>
              <a:r>
                <a:rPr lang="es-ES" sz="800" dirty="0" smtClean="0">
                  <a:solidFill>
                    <a:prstClr val="black"/>
                  </a:solidFill>
                </a:rPr>
                <a:t> 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84442" y="4801696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CRISTIAN PIÑA HERNANDEZ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EM10352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310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EDUCACIÓN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0773" y="1416151"/>
            <a:ext cx="2" cy="14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9691860" y="218326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2174249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49002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ELENA ARREAGA SAUCEDO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EM07355</a:t>
              </a:r>
              <a:r>
                <a:rPr lang="es-ES" sz="800" dirty="0" smtClean="0">
                  <a:solidFill>
                    <a:prstClr val="black"/>
                  </a:solidFill>
                </a:rPr>
                <a:t> Bibliotecaria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2489569" y="2185543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248433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YAZMIN MARISOL TOVAR ROMO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EM08482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de Dirección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139" y="1265246"/>
            <a:ext cx="2340000" cy="389165"/>
            <a:chOff x="5016000" y="1040449"/>
            <a:chExt cx="2157939" cy="615227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GLADIS VILLARREAL GONZÁLEZ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Coordinadora Educación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248433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PATRICIA V. DE LA CRUZ GUERRERO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EM10358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26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9808424" y="1827288"/>
            <a:ext cx="0" cy="22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2216077" y="1827416"/>
            <a:ext cx="0" cy="33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ARTE Y CULTURA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MUSEO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>
            <a:endCxn id="43" idx="0"/>
          </p:cNvCxnSpPr>
          <p:nvPr/>
        </p:nvCxnSpPr>
        <p:spPr>
          <a:xfrm>
            <a:off x="6090778" y="1409335"/>
            <a:ext cx="0" cy="37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139" y="1274465"/>
            <a:ext cx="2340000" cy="389165"/>
            <a:chOff x="5016000" y="1040449"/>
            <a:chExt cx="2157939" cy="615227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MERCEDES ARLET BOTELLO MALDONADO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Museo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7027" y="242762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ALBERTO LUNA VALADEZ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EM07316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del Museo El Polvorín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4" name="Conector recto 23"/>
          <p:cNvCxnSpPr/>
          <p:nvPr/>
        </p:nvCxnSpPr>
        <p:spPr>
          <a:xfrm flipH="1">
            <a:off x="2216439" y="1828077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6077" y="296052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GISEL R. ESTRADA RUBIO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EM09644</a:t>
              </a:r>
              <a:r>
                <a:rPr lang="es-ES" sz="800" dirty="0" smtClean="0">
                  <a:solidFill>
                    <a:prstClr val="black"/>
                  </a:solidFill>
                </a:rPr>
                <a:t> Eventos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6077" y="35184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ITZEL MEYER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EM10129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451" y="407362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ADRIÁN DELGADILLO REYES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EM08678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</a:t>
              </a:r>
              <a:r>
                <a:rPr lang="es-ES" sz="800" dirty="0">
                  <a:solidFill>
                    <a:prstClr val="black"/>
                  </a:solidFill>
                </a:rPr>
                <a:t>T</a:t>
              </a:r>
              <a:r>
                <a:rPr lang="es-ES" sz="800" dirty="0" smtClean="0">
                  <a:solidFill>
                    <a:prstClr val="black"/>
                  </a:solidFill>
                </a:rPr>
                <a:t>urno Matutino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6077" y="46367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MICHELLE Y. BAUTISTA REYES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EM09952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Vespertino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2242" y="24237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ALBERTO D. SORIA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EM10151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580" y="293887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DOLORES G. FIERROS MORALES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EM07034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Vespertino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513" y="34957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RUBÉN JUNIOR AGUIRRE SÁNCHEZ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EM09464</a:t>
              </a:r>
              <a:r>
                <a:rPr lang="es-ES" sz="800" dirty="0" smtClean="0">
                  <a:solidFill>
                    <a:prstClr val="black"/>
                  </a:solidFill>
                </a:rPr>
                <a:t> Diseño, Redes y Video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580" y="400944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JAVIER PACHECO LIRA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EM07412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19653" y="29622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PEREZ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EM07041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19350" y="35154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YOLANDA AGUILAR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EM07181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Vespertino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19657" y="40723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JOSUE JAVIER VASQUEZ ALCALA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EM08637</a:t>
              </a:r>
              <a:r>
                <a:rPr lang="es-ES" sz="800" dirty="0" smtClean="0">
                  <a:solidFill>
                    <a:prstClr val="black"/>
                  </a:solidFill>
                </a:rPr>
                <a:t> Guía del Museo El Polvorín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451" y="5163692"/>
            <a:ext cx="1980000" cy="1478740"/>
            <a:chOff x="5016000" y="1040449"/>
            <a:chExt cx="2157939" cy="23377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213251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EM09997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OSCAR GOMEZ CASTRO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EM10065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CINTHIA MEYER GONZALEZ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EM10130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MONICA CARDONA ESQUIVEL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EM09324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FERNANDO DAVALOS M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.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EM09678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EDGAR MARTINEZ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RIVAS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EM07069</a:t>
              </a:r>
              <a:r>
                <a:rPr lang="es-MX" sz="7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ANGEL S. CASTRO CARREON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EM09939</a:t>
              </a:r>
              <a:r>
                <a:rPr lang="es-MX" sz="7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MARIA DE LA CRUZ QUIÑONES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EM10022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AMPARO VILLANUEVA CRUZ 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436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Rectángulo 1"/>
          <p:cNvSpPr/>
          <p:nvPr/>
        </p:nvSpPr>
        <p:spPr>
          <a:xfrm>
            <a:off x="1222818" y="2003276"/>
            <a:ext cx="1980000" cy="262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50" b="1" dirty="0" smtClean="0"/>
              <a:t>MUSEO COAHUILA Y TEXAS </a:t>
            </a:r>
            <a:endParaRPr lang="es-MX" sz="1050" b="1" dirty="0"/>
          </a:p>
        </p:txBody>
      </p:sp>
      <p:sp>
        <p:nvSpPr>
          <p:cNvPr id="77" name="Rectángulo 76"/>
          <p:cNvSpPr/>
          <p:nvPr/>
        </p:nvSpPr>
        <p:spPr>
          <a:xfrm>
            <a:off x="5097139" y="1996672"/>
            <a:ext cx="1980000" cy="262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50" b="1" dirty="0" smtClean="0"/>
              <a:t>MUSEO CASA DE LAS ARTES</a:t>
            </a:r>
            <a:endParaRPr lang="es-MX" sz="1050" b="1" dirty="0"/>
          </a:p>
        </p:txBody>
      </p:sp>
      <p:sp>
        <p:nvSpPr>
          <p:cNvPr id="78" name="Rectángulo 77"/>
          <p:cNvSpPr/>
          <p:nvPr/>
        </p:nvSpPr>
        <p:spPr>
          <a:xfrm>
            <a:off x="8815583" y="2000635"/>
            <a:ext cx="1980000" cy="262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50" b="1" dirty="0" smtClean="0"/>
              <a:t>MUSEO DE ARMAS Y ASPECTOS HISTORICOS “EL POLVORIN”</a:t>
            </a:r>
            <a:endParaRPr lang="es-MX" sz="950" b="1" dirty="0"/>
          </a:p>
        </p:txBody>
      </p:sp>
      <p:grpSp>
        <p:nvGrpSpPr>
          <p:cNvPr id="79" name="Grupo 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8553" y="4577239"/>
            <a:ext cx="1980000" cy="1486539"/>
            <a:chOff x="4563829" y="1341085"/>
            <a:chExt cx="4029633" cy="2350057"/>
          </a:xfrm>
          <a:solidFill>
            <a:schemeClr val="bg1"/>
          </a:solidFill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563829" y="1341085"/>
              <a:ext cx="4029633" cy="222321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EM03656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GERARDO GOMEZ VILLARREAL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EM03797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GUILLERMO CHAVEZ RDZ.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EM06574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FLORES MUÑOZ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EM06690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SILVIA AGUIRRE BARRERA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0EM07071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GERMAN PADIERNA PEINADO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EM07281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SERGIO ANCIRA VAZQUEZ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EM07576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RICARDO HERNANDEZ MATA</a:t>
              </a:r>
              <a:endParaRPr lang="es-ES" sz="90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EM09720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ANDREA ESCAMILLA SEVILLA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563829" y="3456642"/>
              <a:ext cx="4029633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Instructores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451" y="242146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SUSANA CARDONA ESQUIVEL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EM10329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331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Conector recto 75"/>
          <p:cNvCxnSpPr/>
          <p:nvPr/>
        </p:nvCxnSpPr>
        <p:spPr>
          <a:xfrm>
            <a:off x="10677765" y="2710189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5" name="Conector recto 74"/>
          <p:cNvCxnSpPr/>
          <p:nvPr/>
        </p:nvCxnSpPr>
        <p:spPr>
          <a:xfrm>
            <a:off x="1512499" y="2709830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7696" y="1283067"/>
            <a:ext cx="76" cy="277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OFICINAS GENERALES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98730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C.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>
            <a:off x="7540034" y="2710133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4655397" y="2699556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1523132" y="2709830"/>
            <a:ext cx="91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73614" y="301183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FLOR S. CASTAÑEDA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VAZQUÉZ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EM08501</a:t>
              </a:r>
              <a:r>
                <a:rPr lang="es-ES" sz="800" dirty="0" smtClean="0">
                  <a:solidFill>
                    <a:prstClr val="black"/>
                  </a:solidFill>
                </a:rPr>
                <a:t> Administradora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3209" y="300702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MARTÍN E. GÓMEZ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RODRIGUEZ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EM06953</a:t>
              </a:r>
              <a:r>
                <a:rPr lang="es-ES" sz="800" dirty="0" smtClean="0">
                  <a:solidFill>
                    <a:prstClr val="black"/>
                  </a:solidFill>
                </a:rPr>
                <a:t> Sistemas y Base de Datos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86843" y="3011346"/>
            <a:ext cx="1980000" cy="386687"/>
            <a:chOff x="5016000" y="1040447"/>
            <a:chExt cx="2157939" cy="611311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50262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EM09830 </a:t>
              </a:r>
              <a:r>
                <a:rPr lang="pt-BR" sz="1000" b="1" dirty="0">
                  <a:solidFill>
                    <a:schemeClr val="tx1"/>
                  </a:solidFill>
                </a:rPr>
                <a:t>CARLOS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A. ESCOBEDO CEPEDA</a:t>
              </a: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725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Logística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4426" y="3006339"/>
            <a:ext cx="1980000" cy="785597"/>
            <a:chOff x="5016000" y="858165"/>
            <a:chExt cx="2157939" cy="1114457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58165"/>
              <a:ext cx="2157939" cy="96431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EM09841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AZYADEH VILLASANA RDZ.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SILVIA ALMAGUER VILLARREAL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EM09855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MARCO </a:t>
              </a:r>
              <a:r>
                <a:rPr lang="es-ES" sz="1000" b="1" dirty="0">
                  <a:solidFill>
                    <a:prstClr val="black"/>
                  </a:solidFill>
                </a:rPr>
                <a:t>ZERTUCHE MEJÍA </a:t>
              </a: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38123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772" y="374917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HECTOR ROLANDO VIRUETE SOTELO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2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Conector recto 106"/>
          <p:cNvCxnSpPr/>
          <p:nvPr/>
        </p:nvCxnSpPr>
        <p:spPr>
          <a:xfrm>
            <a:off x="8273786" y="3300569"/>
            <a:ext cx="0" cy="23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6" name="Conector recto 105"/>
          <p:cNvCxnSpPr/>
          <p:nvPr/>
        </p:nvCxnSpPr>
        <p:spPr>
          <a:xfrm>
            <a:off x="5555961" y="3314556"/>
            <a:ext cx="0" cy="21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5" name="Conector recto 104"/>
          <p:cNvCxnSpPr/>
          <p:nvPr/>
        </p:nvCxnSpPr>
        <p:spPr>
          <a:xfrm>
            <a:off x="10859326" y="3313157"/>
            <a:ext cx="0" cy="19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2123305" y="489703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/>
          <p:nvPr/>
        </p:nvCxnSpPr>
        <p:spPr>
          <a:xfrm>
            <a:off x="3233980" y="4054937"/>
            <a:ext cx="0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/>
          <p:nvPr/>
        </p:nvCxnSpPr>
        <p:spPr>
          <a:xfrm>
            <a:off x="1033705" y="4047189"/>
            <a:ext cx="0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9422064" y="1784763"/>
            <a:ext cx="0" cy="6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2759184" y="1784763"/>
            <a:ext cx="0" cy="6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2687" y="1391232"/>
            <a:ext cx="5085" cy="19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HOSPITAL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92989" y="191885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58201" y="1923718"/>
            <a:ext cx="2340000" cy="389165"/>
            <a:chOff x="5016000" y="1040449"/>
            <a:chExt cx="2157939" cy="615227"/>
          </a:xfrm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ARMANDO MORIN MENDOZA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EM09783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9" name="Conector recto 48"/>
          <p:cNvCxnSpPr/>
          <p:nvPr/>
        </p:nvCxnSpPr>
        <p:spPr>
          <a:xfrm flipH="1">
            <a:off x="2760014" y="1786129"/>
            <a:ext cx="66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H="1">
            <a:off x="2755462" y="2436672"/>
            <a:ext cx="66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210" y="276877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GUADALUPE SOLÍS ZACARÍAS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EM08079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210" y="22516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A. GARZA JIMÉNEZ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EM09832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299" y="42576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ALMA DELIA MENCHACA MARTELL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EM06208</a:t>
              </a:r>
              <a:r>
                <a:rPr lang="es-ES" sz="800" dirty="0" smtClean="0">
                  <a:solidFill>
                    <a:prstClr val="black"/>
                  </a:solidFill>
                </a:rPr>
                <a:t> Sub-jefa de Enfermeros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40076" y="426055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GUADALUPE ROMO OLVEDA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EM01293</a:t>
              </a:r>
              <a:r>
                <a:rPr lang="es-ES" sz="800" dirty="0" smtClean="0">
                  <a:solidFill>
                    <a:prstClr val="black"/>
                  </a:solidFill>
                </a:rPr>
                <a:t> Jefa de Enfermeras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2380" y="5082253"/>
            <a:ext cx="3865772" cy="1070648"/>
            <a:chOff x="5013808" y="-187370"/>
            <a:chExt cx="2160131" cy="2086799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-187370"/>
              <a:ext cx="2157939" cy="191044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EM09661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KAREN GONZÁLEZ MÉNDEZ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EM07610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ERICKA RAMOS HERNÁNDEZ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EM05165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JUAN A. GARZA ORONA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EM07420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DAVID A. CEPEDA BANDA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EM09940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CYNTHIA G. DE LOS REYES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EM10152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ANA ALVARADO GUERRERO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EM10284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MONICA RIVERA GUADARRAMA</a:t>
              </a:r>
              <a:endParaRPr lang="es-ES" sz="95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EM10347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ERIKA LOHAMI TORRES LUNA </a:t>
              </a:r>
              <a:endParaRPr lang="es-ES" sz="90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FRANCISCO MOLINA ESPINOZA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EM10370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MARIA ARELLANO AGUILAR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IRIS V. BERARDI MARTINEZ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EM10507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KATHIA RODRIGUEZ HDZ. </a:t>
              </a:r>
              <a:endParaRPr lang="es-ES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3808" y="166492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Enfermeros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55670" y="3468317"/>
            <a:ext cx="1980000" cy="1758693"/>
            <a:chOff x="5016000" y="-578553"/>
            <a:chExt cx="2157939" cy="2780303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-578553"/>
              <a:ext cx="2157939" cy="266334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EM09664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OMAR J. ARCEGA OLVERA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r>
                <a:rPr lang="es-ES" sz="600" dirty="0" smtClean="0">
                  <a:solidFill>
                    <a:schemeClr val="tx1"/>
                  </a:solidFill>
                </a:rPr>
                <a:t>EM01288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HÉCTOR HERNÁNDEZ RIOJAS 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EM01290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JOSÉ RAMÍREZ CASTILLO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EM05451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SERGIO M. ARRIETA ORTEGA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EM09755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JUAN JAVIER ROSALES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EM09507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EDUARDO CEPEDA RODRÍGUEZ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EM09663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MARTHA GUADALUPE GARCÍA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EM10004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JUAN MEDINA VAZQUEZ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EM10461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SHARY CORREA RODRIGUEZ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EM10498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RAUL HERNANDEZ TREVIÑO</a:t>
              </a: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6725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Médicos Generales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67392" y="5419437"/>
            <a:ext cx="1980001" cy="389165"/>
            <a:chOff x="5016000" y="1040449"/>
            <a:chExt cx="2157940" cy="615227"/>
          </a:xfrm>
          <a:solidFill>
            <a:schemeClr val="bg1"/>
          </a:solidFill>
        </p:grpSpPr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9"/>
              <a:ext cx="2157939" cy="5094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TOMAS E. ALGABA MARTÍNEZ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EM04154 </a:t>
              </a:r>
              <a:r>
                <a:rPr lang="es-ES" sz="800" dirty="0" smtClean="0">
                  <a:solidFill>
                    <a:prstClr val="black"/>
                  </a:solidFill>
                </a:rPr>
                <a:t>Ginecólogo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81440" y="5041549"/>
            <a:ext cx="1980000" cy="504609"/>
            <a:chOff x="5016000" y="1040447"/>
            <a:chExt cx="2157939" cy="797732"/>
          </a:xfrm>
          <a:solidFill>
            <a:schemeClr val="bg1"/>
          </a:solidFill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5421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>
                <a:lnSpc>
                  <a:spcPct val="115000"/>
                </a:lnSpc>
              </a:pPr>
              <a:r>
                <a:rPr lang="es-MX" sz="6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EM05361</a:t>
              </a:r>
              <a:r>
                <a:rPr lang="es-MX" sz="10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 IVÁN ALEJANDRO MALACARA</a:t>
              </a:r>
            </a:p>
            <a:p>
              <a:pPr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EM05058</a:t>
              </a:r>
              <a:r>
                <a:rPr lang="es-MX" sz="8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s-MX" sz="95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ROLANDO SÁNCHEZ CONTRERAS </a:t>
              </a: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367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Dentistas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81440" y="56896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ÁNGEL CORRAL MURRILLO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EM09517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de Dentista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4022" y="3466073"/>
            <a:ext cx="1980000" cy="711089"/>
            <a:chOff x="5016000" y="1040447"/>
            <a:chExt cx="2157939" cy="1124155"/>
          </a:xfrm>
          <a:solidFill>
            <a:schemeClr val="bg1"/>
          </a:solidFill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99361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EM09943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CRISTINA SANTACRUZ HDZ.</a:t>
              </a:r>
            </a:p>
            <a:p>
              <a:pPr lvl="0"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EM09917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MARIELENA FRAUSTO PEREZ</a:t>
              </a:r>
            </a:p>
            <a:p>
              <a:pPr lvl="0"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EM10156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MARIA VILLASTRIGO GARCIA</a:t>
              </a:r>
              <a:endParaRPr lang="en-US" sz="1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301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Psicólogos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0725" y="43703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BRIANDA RODRIGUEZ ESPINOZA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EM08733 </a:t>
              </a:r>
              <a:r>
                <a:rPr lang="es-ES" sz="800" dirty="0" smtClean="0">
                  <a:solidFill>
                    <a:prstClr val="black"/>
                  </a:solidFill>
                </a:rPr>
                <a:t>Nutrición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0725" y="497985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MARÍA TENORIO ARMENDÁRIZ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EM08567 </a:t>
              </a:r>
              <a:r>
                <a:rPr lang="es-ES" sz="800" dirty="0" smtClean="0">
                  <a:solidFill>
                    <a:prstClr val="black"/>
                  </a:solidFill>
                </a:rPr>
                <a:t>Farmacia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91379" y="4342589"/>
            <a:ext cx="1980000" cy="547915"/>
            <a:chOff x="5016000" y="1298407"/>
            <a:chExt cx="2157939" cy="866195"/>
          </a:xfrm>
          <a:solidFill>
            <a:schemeClr val="bg1"/>
          </a:solidFill>
        </p:grpSpPr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8407"/>
              <a:ext cx="2157939" cy="73565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/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EM07641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ROSAURA GARZA BARRERA</a:t>
              </a:r>
            </a:p>
            <a:p>
              <a:pPr lvl="0" algn="ctr"/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EM09339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VALERIA GARCÍA HERNÁNDEZ</a:t>
              </a:r>
              <a:endParaRPr lang="en-US" sz="1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301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Recepción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8" name="Conector recto 67"/>
          <p:cNvCxnSpPr/>
          <p:nvPr/>
        </p:nvCxnSpPr>
        <p:spPr>
          <a:xfrm flipH="1">
            <a:off x="2109078" y="3307159"/>
            <a:ext cx="874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2123305" y="3296837"/>
            <a:ext cx="0" cy="7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37955" y="347159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HÉCTOR ESPARZA MÉNDEZ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EM07717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Enfermeros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0" name="Conector recto 69"/>
          <p:cNvCxnSpPr/>
          <p:nvPr/>
        </p:nvCxnSpPr>
        <p:spPr>
          <a:xfrm flipH="1">
            <a:off x="1033705" y="4054937"/>
            <a:ext cx="21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 flipH="1">
            <a:off x="1033705" y="4902662"/>
            <a:ext cx="21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91379" y="3472662"/>
            <a:ext cx="1980092" cy="740150"/>
            <a:chOff x="5024275" y="1040449"/>
            <a:chExt cx="2158039" cy="1170097"/>
          </a:xfrm>
          <a:solidFill>
            <a:schemeClr val="bg1"/>
          </a:solidFill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24275" y="1040449"/>
              <a:ext cx="2157939" cy="98320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EM10138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JESUS CISNEROS LIMON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EM10346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FAVIOLA PRESAS SOTO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EM10454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CARLOS MORONES SILLAS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EM08708 </a:t>
              </a:r>
              <a:r>
                <a:rPr lang="es-ES" sz="1000" b="1" dirty="0">
                  <a:solidFill>
                    <a:schemeClr val="tx1"/>
                  </a:solidFill>
                </a:rPr>
                <a:t>CYNTHIA MATA MARTINEZ </a:t>
              </a:r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24375" y="19760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08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7696" y="1415799"/>
            <a:ext cx="76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INSTANCIA DE LA MUJER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40103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SILVIA VILLARREAL RIVERA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EM09831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Conector recto 35"/>
          <p:cNvCxnSpPr/>
          <p:nvPr/>
        </p:nvCxnSpPr>
        <p:spPr>
          <a:xfrm>
            <a:off x="9701588" y="30876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2499832" y="30786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339442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IRMA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GPE. ÁLVAREZ </a:t>
              </a:r>
              <a:r>
                <a:rPr lang="es-ES" sz="1000" b="1" dirty="0">
                  <a:solidFill>
                    <a:schemeClr val="tx1"/>
                  </a:solidFill>
                </a:rPr>
                <a:t>PERALTA</a:t>
              </a: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EM08923</a:t>
              </a:r>
              <a:r>
                <a:rPr lang="es-ES" sz="800" dirty="0" smtClean="0">
                  <a:solidFill>
                    <a:prstClr val="black"/>
                  </a:solidFill>
                </a:rPr>
                <a:t> Abogada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5" name="Conector recto 54"/>
          <p:cNvCxnSpPr/>
          <p:nvPr/>
        </p:nvCxnSpPr>
        <p:spPr>
          <a:xfrm flipH="1">
            <a:off x="2489569" y="30899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33887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CELINA GPE HERNÁNDEZ MATA </a:t>
              </a: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EM07806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830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Conector recto 65"/>
          <p:cNvCxnSpPr/>
          <p:nvPr/>
        </p:nvCxnSpPr>
        <p:spPr>
          <a:xfrm>
            <a:off x="10680097" y="2675773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1511463" y="2675773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7540034" y="2676076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4666548" y="2665499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1500312" y="2675773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73614" y="32108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LEIDI M. DE LA CRUZ CADENA</a:t>
              </a: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EM08813</a:t>
              </a:r>
              <a:r>
                <a:rPr lang="es-ES" sz="800" dirty="0" smtClean="0">
                  <a:solidFill>
                    <a:prstClr val="black"/>
                  </a:solidFill>
                </a:rPr>
                <a:t> Educadora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3209" y="320713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MAYRA A. GAYTÁN DE LA TORRE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EM08840</a:t>
              </a:r>
              <a:r>
                <a:rPr lang="es-ES" sz="800" dirty="0" smtClean="0">
                  <a:solidFill>
                    <a:prstClr val="black"/>
                  </a:solidFill>
                </a:rPr>
                <a:t> Educadora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03142" y="320268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LESLY B. NUNCIO CAMPOS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Educadora</a:t>
              </a:r>
            </a:p>
          </p:txBody>
        </p:sp>
      </p:grpSp>
      <p:cxnSp>
        <p:nvCxnSpPr>
          <p:cNvPr id="41" name="Conector recto 40"/>
          <p:cNvCxnSpPr>
            <a:endCxn id="80" idx="2"/>
          </p:cNvCxnSpPr>
          <p:nvPr/>
        </p:nvCxnSpPr>
        <p:spPr>
          <a:xfrm>
            <a:off x="6097772" y="1423008"/>
            <a:ext cx="2882" cy="327688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GUARDERÍA CADI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6486" y="320954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MARTHA JUAREZ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EM10136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Psicóloga 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22074" y="2499737"/>
            <a:ext cx="2160000" cy="389165"/>
            <a:chOff x="5016000" y="1040449"/>
            <a:chExt cx="2157939" cy="615227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SILVIA MA. FLORES GARZA</a:t>
              </a: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EM08963</a:t>
              </a:r>
              <a:r>
                <a:rPr lang="es-ES" sz="800" dirty="0" smtClean="0">
                  <a:solidFill>
                    <a:schemeClr val="tx1"/>
                  </a:solidFill>
                </a:rPr>
                <a:t> Jefa de Área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7" name="Conector recto 66"/>
          <p:cNvCxnSpPr/>
          <p:nvPr/>
        </p:nvCxnSpPr>
        <p:spPr>
          <a:xfrm>
            <a:off x="3118951" y="2672854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>
            <a:off x="9083755" y="2672854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32386" y="4316707"/>
            <a:ext cx="1980001" cy="389165"/>
            <a:chOff x="5016000" y="1040449"/>
            <a:chExt cx="2157941" cy="615227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ROSA V. GARCÍA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EM08726 </a:t>
              </a:r>
              <a:r>
                <a:rPr lang="es-ES" sz="800" dirty="0">
                  <a:solidFill>
                    <a:prstClr val="black"/>
                  </a:solidFill>
                </a:rPr>
                <a:t>Auxiliar Educativa </a:t>
              </a: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93754" y="4315927"/>
            <a:ext cx="1980001" cy="389165"/>
            <a:chOff x="5016000" y="1040449"/>
            <a:chExt cx="2157941" cy="615227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VERÓNICA RIVERA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BLANCO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EM08732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Educativa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0653" y="4310726"/>
            <a:ext cx="1980001" cy="389165"/>
            <a:chOff x="5016000" y="1040449"/>
            <a:chExt cx="2157941" cy="615227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ELSA PATRICIA SEGURA LÓPEZ</a:t>
              </a: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EM07802 </a:t>
              </a:r>
              <a:r>
                <a:rPr lang="es-ES" sz="800" dirty="0">
                  <a:solidFill>
                    <a:prstClr val="black"/>
                  </a:solidFill>
                </a:rPr>
                <a:t>Auxiliar Educativa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401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Conector recto 96"/>
          <p:cNvCxnSpPr/>
          <p:nvPr/>
        </p:nvCxnSpPr>
        <p:spPr>
          <a:xfrm>
            <a:off x="10963805" y="3146344"/>
            <a:ext cx="0" cy="17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6" name="Conector recto 95"/>
          <p:cNvCxnSpPr/>
          <p:nvPr/>
        </p:nvCxnSpPr>
        <p:spPr>
          <a:xfrm>
            <a:off x="8525407" y="314634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3673415" y="314634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1245648" y="3156977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7696" y="1423008"/>
            <a:ext cx="76" cy="21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CASA HOGAR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LAURA YOLANDA RUÍZ VILLARREAL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EM06938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6052" y="3498142"/>
            <a:ext cx="1980000" cy="389166"/>
            <a:chOff x="5016000" y="1040449"/>
            <a:chExt cx="2157939" cy="615229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DENISSE GPE. </a:t>
              </a:r>
              <a:r>
                <a:rPr lang="es-ES" sz="1000" b="1" dirty="0">
                  <a:solidFill>
                    <a:schemeClr val="tx1"/>
                  </a:solidFill>
                </a:rPr>
                <a:t>SIAS RODRIGUEZ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EM09747</a:t>
              </a:r>
              <a:r>
                <a:rPr lang="es-ES" sz="800" dirty="0" smtClean="0">
                  <a:solidFill>
                    <a:prstClr val="black"/>
                  </a:solidFill>
                </a:rPr>
                <a:t> Pedagoga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81874" y="35008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LUCERO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M. </a:t>
              </a:r>
              <a:r>
                <a:rPr lang="es-ES" sz="1000" b="1" dirty="0">
                  <a:solidFill>
                    <a:schemeClr val="tx1"/>
                  </a:solidFill>
                </a:rPr>
                <a:t>AMAYA MARTINEZ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EM06303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073" y="349814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JOSÉ JAVIER FLORES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TOVAR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EM06952</a:t>
              </a:r>
              <a:r>
                <a:rPr lang="es-ES" sz="800" dirty="0" smtClean="0">
                  <a:solidFill>
                    <a:prstClr val="black"/>
                  </a:solidFill>
                </a:rPr>
                <a:t> Chofer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41031" y="3498142"/>
            <a:ext cx="1980000" cy="519795"/>
            <a:chOff x="5016000" y="1040449"/>
            <a:chExt cx="2157939" cy="821740"/>
          </a:xfrm>
          <a:solidFill>
            <a:schemeClr val="bg1"/>
          </a:solidFill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3546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EM07675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MARIA MENCHACA </a:t>
              </a:r>
              <a:r>
                <a:rPr lang="es-ES" sz="1000" b="1" dirty="0">
                  <a:solidFill>
                    <a:schemeClr val="tx1"/>
                  </a:solidFill>
                </a:rPr>
                <a:t>MARTELL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EM09659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ESMERALDA MEDRANO </a:t>
              </a:r>
              <a:r>
                <a:rPr lang="es-ES" sz="900" b="1" dirty="0">
                  <a:solidFill>
                    <a:schemeClr val="tx1"/>
                  </a:solidFill>
                </a:rPr>
                <a:t>IRACHETA</a:t>
              </a: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2768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Cocineras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74290" y="3498142"/>
            <a:ext cx="1980000" cy="980984"/>
            <a:chOff x="5016000" y="1040447"/>
            <a:chExt cx="2157939" cy="1550829"/>
          </a:xfrm>
          <a:solidFill>
            <a:schemeClr val="bg1"/>
          </a:solidFill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45459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EM07427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BLANCA </a:t>
              </a:r>
              <a:r>
                <a:rPr lang="es-ES" sz="1000" b="1" dirty="0">
                  <a:solidFill>
                    <a:schemeClr val="tx1"/>
                  </a:solidFill>
                </a:rPr>
                <a:t>GARCIA PICHARDO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EM06105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SARAI </a:t>
              </a:r>
              <a:r>
                <a:rPr lang="es-ES" sz="1000" b="1" dirty="0">
                  <a:solidFill>
                    <a:schemeClr val="tx1"/>
                  </a:solidFill>
                </a:rPr>
                <a:t>Y. TREVIÑO SAUCEDA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EM07338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TAIDE </a:t>
              </a:r>
              <a:r>
                <a:rPr lang="es-ES" sz="1000" b="1" dirty="0">
                  <a:solidFill>
                    <a:schemeClr val="tx1"/>
                  </a:solidFill>
                </a:rPr>
                <a:t>L. MONRREAL FLORES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NINFA </a:t>
              </a:r>
              <a:r>
                <a:rPr lang="es-ES" sz="1000" b="1" dirty="0">
                  <a:solidFill>
                    <a:schemeClr val="tx1"/>
                  </a:solidFill>
                </a:rPr>
                <a:t>MARTINEZ HERNANDEZ</a:t>
              </a: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3567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Enfermeras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74290" y="4705990"/>
            <a:ext cx="1980000" cy="1211571"/>
            <a:chOff x="5016000" y="1040447"/>
            <a:chExt cx="2157939" cy="1915363"/>
          </a:xfrm>
          <a:solidFill>
            <a:schemeClr val="bg1"/>
          </a:solidFill>
        </p:grpSpPr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76810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EM06832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SARAÍ </a:t>
              </a:r>
              <a:r>
                <a:rPr lang="es-ES" sz="1000" b="1" dirty="0">
                  <a:solidFill>
                    <a:schemeClr val="tx1"/>
                  </a:solidFill>
                </a:rPr>
                <a:t>TORRES LUNA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EM07989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LAURA </a:t>
              </a:r>
              <a:r>
                <a:rPr lang="es-ES" sz="1000" b="1" dirty="0">
                  <a:solidFill>
                    <a:schemeClr val="tx1"/>
                  </a:solidFill>
                </a:rPr>
                <a:t>JIMÉNEZ BALLESTEROS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EM09638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KARINA </a:t>
              </a:r>
              <a:r>
                <a:rPr lang="es-ES" sz="1000" b="1" dirty="0">
                  <a:solidFill>
                    <a:schemeClr val="tx1"/>
                  </a:solidFill>
                </a:rPr>
                <a:t>I. GUERRA AMAYA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EM09754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ELISA </a:t>
              </a:r>
              <a:r>
                <a:rPr lang="es-ES" sz="1000" b="1" dirty="0">
                  <a:solidFill>
                    <a:schemeClr val="tx1"/>
                  </a:solidFill>
                </a:rPr>
                <a:t>MACHADO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JIMENEZ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72131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Enfermeras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93" name="Conector recto 92"/>
          <p:cNvCxnSpPr/>
          <p:nvPr/>
        </p:nvCxnSpPr>
        <p:spPr>
          <a:xfrm flipH="1">
            <a:off x="1245121" y="3154793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7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7696" y="1423008"/>
            <a:ext cx="76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CASA MECED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VIRGINIA ELENA GARZA DIAZ 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EM01269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>
            <a:off x="9701588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3470625"/>
            <a:ext cx="1980000" cy="382856"/>
            <a:chOff x="5016000" y="1040447"/>
            <a:chExt cx="2157939" cy="1011682"/>
          </a:xfrm>
          <a:solidFill>
            <a:schemeClr val="bg1"/>
          </a:solidFill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8269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DIANA </a:t>
              </a:r>
              <a:r>
                <a:rPr lang="es-ES" sz="1000" b="1" dirty="0">
                  <a:solidFill>
                    <a:schemeClr val="tx1"/>
                  </a:solidFill>
                </a:rPr>
                <a:t>P. TAPIA  VILLARREAL </a:t>
              </a: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2102"/>
              <a:ext cx="2157939" cy="3900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EM07898 </a:t>
              </a:r>
              <a:r>
                <a:rPr lang="es-ES" sz="800" dirty="0" smtClean="0">
                  <a:solidFill>
                    <a:prstClr val="black"/>
                  </a:solidFill>
                </a:rPr>
                <a:t>Psicóloga 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0" name="Conector recto 49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34649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BEATRIZ </a:t>
              </a:r>
              <a:r>
                <a:rPr lang="es-ES" sz="1000" b="1" dirty="0">
                  <a:solidFill>
                    <a:schemeClr val="tx1"/>
                  </a:solidFill>
                </a:rPr>
                <a:t>A. CALVILLO YESCA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EM08320 </a:t>
              </a:r>
              <a:r>
                <a:rPr lang="es-ES" sz="800" dirty="0" smtClean="0">
                  <a:solidFill>
                    <a:prstClr val="black"/>
                  </a:solidFill>
                </a:rPr>
                <a:t>Psicóloga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5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10117185" y="259472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6031875" y="2130607"/>
            <a:ext cx="18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063894" y="259634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778" y="1579481"/>
            <a:ext cx="2" cy="13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064256" y="2597003"/>
            <a:ext cx="806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27185" y="2800093"/>
            <a:ext cx="1980000" cy="500261"/>
            <a:chOff x="5016000" y="1040447"/>
            <a:chExt cx="2157939" cy="790859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6114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EM07316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JOSE ALBERTO LUNA VALDEZ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EM08710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MARIO A. RANGEL SANCHEZ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9680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865" y="1265265"/>
            <a:ext cx="2340000" cy="379240"/>
            <a:chOff x="5016000" y="1040449"/>
            <a:chExt cx="2157939" cy="599536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RICARDO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A. MALDONADO </a:t>
              </a:r>
              <a:r>
                <a:rPr lang="es-ES" sz="1000" b="1" dirty="0">
                  <a:solidFill>
                    <a:schemeClr val="tx1"/>
                  </a:solidFill>
                </a:rPr>
                <a:t>ESCOBEDO</a:t>
              </a: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EM10460</a:t>
              </a:r>
              <a:r>
                <a:rPr lang="es-ES" sz="800" dirty="0" smtClean="0">
                  <a:solidFill>
                    <a:schemeClr val="tx1"/>
                  </a:solidFill>
                </a:rPr>
                <a:t> Secretario del Ayuntamiento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24950" y="1936038"/>
            <a:ext cx="2160000" cy="389165"/>
            <a:chOff x="5016000" y="1040449"/>
            <a:chExt cx="2157939" cy="615227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YURI M. MEDELLÍN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EM06916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Sec. Ayto.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69492" y="193357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ARGENTINA DOMANI ALEMÁN SOTO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EM03361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3488" y="2825075"/>
            <a:ext cx="1980000" cy="484416"/>
            <a:chOff x="5016000" y="1040447"/>
            <a:chExt cx="2157939" cy="765809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2165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b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EM03318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MARTIN HERRERA VILLARREAL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r>
                <a:rPr lang="es-ES" sz="600" dirty="0" smtClean="0">
                  <a:solidFill>
                    <a:prstClr val="black"/>
                  </a:solidFill>
                </a:rPr>
                <a:t>EM10501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ELENA V. RODRIGUEZ CRUZ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7175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EM03318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80351" y="283228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ANGÉLICA GARCÍA GAYTÁN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EM03485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8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7696" y="1423008"/>
            <a:ext cx="76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ASISTENCIA SOCIAL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MONICA ELIZABETH GARCIA GOITIA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EM09827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>
            <a:off x="9701588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34649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ALEJANDRA HERNANDEZ GONZALEZ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EM09893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7765" y="34649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GEORGINA HARO GONZALEZ</a:t>
              </a: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41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2687" y="1423008"/>
            <a:ext cx="5085" cy="2131379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PROGRAMAS DIF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ALMA ZAPOPAN GUERRA MARTINEZ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EM09828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>
            <a:off x="9692879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12881" y="3554604"/>
            <a:ext cx="1980691" cy="388950"/>
            <a:chOff x="3239293" y="1022264"/>
            <a:chExt cx="2158694" cy="614888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240048" y="1022264"/>
              <a:ext cx="2157939" cy="61488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EM09941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LORELIA </a:t>
              </a:r>
              <a:r>
                <a:rPr lang="es-ES" sz="1000" b="1" dirty="0">
                  <a:solidFill>
                    <a:schemeClr val="tx1"/>
                  </a:solidFill>
                </a:rPr>
                <a:t>TREVIÑO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239293" y="140156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Adulto Mayor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7765" y="35543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LAURA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M. </a:t>
              </a:r>
              <a:r>
                <a:rPr lang="es-ES" sz="1000" b="1" dirty="0">
                  <a:solidFill>
                    <a:schemeClr val="tx1"/>
                  </a:solidFill>
                </a:rPr>
                <a:t>ARROYO GARCIA</a:t>
              </a: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EM09829</a:t>
              </a:r>
              <a:r>
                <a:rPr lang="es-ES" sz="800" dirty="0" smtClean="0">
                  <a:solidFill>
                    <a:prstClr val="black"/>
                  </a:solidFill>
                </a:rPr>
                <a:t> Programa INAPAM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078" y="35543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VERÓNICA Y. </a:t>
              </a:r>
              <a:r>
                <a:rPr lang="es-ES" sz="1000" b="1" dirty="0">
                  <a:solidFill>
                    <a:schemeClr val="tx1"/>
                  </a:solidFill>
                </a:rPr>
                <a:t>LÓPEZ MORENO</a:t>
              </a: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EM07552</a:t>
              </a:r>
              <a:r>
                <a:rPr lang="es-ES" sz="800" dirty="0" smtClean="0">
                  <a:solidFill>
                    <a:prstClr val="black"/>
                  </a:solidFill>
                </a:rPr>
                <a:t> Trabajo Social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6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2687" y="1423008"/>
            <a:ext cx="5085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COMEDORES DIF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768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78461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EDNA BERENICE COVARRUBIAS MILLAN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EM06868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51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2687" y="1412498"/>
            <a:ext cx="0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CEDIF SUR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958872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" name="Conector recto 15"/>
          <p:cNvCxnSpPr/>
          <p:nvPr/>
        </p:nvCxnSpPr>
        <p:spPr>
          <a:xfrm>
            <a:off x="9692879" y="2706675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499832" y="269765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354" y="3096359"/>
            <a:ext cx="1980000" cy="383750"/>
            <a:chOff x="5016000" y="1040449"/>
            <a:chExt cx="2157939" cy="606665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1076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EM10298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VALERY A. BERNAL GARZA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2615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7765" y="309719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ULISES AZAREL CASTILLO SANTOS </a:t>
              </a: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EM07653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4" name="Conector recto 23"/>
          <p:cNvCxnSpPr/>
          <p:nvPr/>
        </p:nvCxnSpPr>
        <p:spPr>
          <a:xfrm flipH="1">
            <a:off x="2489569" y="2708950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93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10680097" y="265953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4656038" y="2649260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7540034" y="2659837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511463" y="265953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2687" y="1412498"/>
            <a:ext cx="0" cy="12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CEDIF NORTE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768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8939" y="3181988"/>
            <a:ext cx="1980000" cy="633074"/>
            <a:chOff x="5016000" y="540771"/>
            <a:chExt cx="2157939" cy="1000824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540771"/>
              <a:ext cx="2157939" cy="85790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EM08699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PATRICIA ALVARADO ROMERO</a:t>
              </a:r>
              <a:endParaRPr lang="es-ES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EM09285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MAURICIO CONTRERAS TOVIAS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307094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3541" y="318862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EVA CECILIA VALDES GOMEZ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EM07938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4200" y="31887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 A. ARÉVALO RUIZ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EM09956</a:t>
              </a:r>
              <a:r>
                <a:rPr lang="es-ES" sz="800" dirty="0" smtClean="0">
                  <a:solidFill>
                    <a:prstClr val="black"/>
                  </a:solidFill>
                </a:rPr>
                <a:t> Deportes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 flipH="1">
            <a:off x="1500312" y="2659534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64559" y="318862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1000" b="1" dirty="0">
                  <a:solidFill>
                    <a:prstClr val="black"/>
                  </a:solidFill>
                </a:rPr>
                <a:t>SOFÍA GONZÁLEZ ROMO </a:t>
              </a: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EM09957 </a:t>
              </a:r>
              <a:r>
                <a:rPr lang="es-ES" sz="700" dirty="0">
                  <a:solidFill>
                    <a:prstClr val="black"/>
                  </a:solidFill>
                </a:rPr>
                <a:t>Nutrición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59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Conector recto 76"/>
          <p:cNvCxnSpPr/>
          <p:nvPr/>
        </p:nvCxnSpPr>
        <p:spPr>
          <a:xfrm>
            <a:off x="1511463" y="2360047"/>
            <a:ext cx="0" cy="183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>
            <a:off x="10680097" y="2360035"/>
            <a:ext cx="0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SALUD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8724" y="1146085"/>
            <a:ext cx="2" cy="29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2015" y="1034956"/>
            <a:ext cx="234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ARTURO GONZALEZ ELIZONDO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EM08479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Sanidad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8724" y="1683025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LICEAGA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EM07997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3443" y="2708993"/>
            <a:ext cx="1980001" cy="404252"/>
            <a:chOff x="5016000" y="1040447"/>
            <a:chExt cx="2157940" cy="639079"/>
          </a:xfrm>
          <a:solidFill>
            <a:schemeClr val="bg1"/>
          </a:solidFill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7"/>
              <a:ext cx="2157939" cy="49370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OLGA R. CUELLAR GARCIA </a:t>
              </a: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4502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0756" y="3469376"/>
            <a:ext cx="1980000" cy="587946"/>
            <a:chOff x="5016000" y="1040447"/>
            <a:chExt cx="2157939" cy="929479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79694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LESLIE CHAVEZ HERNANDEZ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EM08572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VALERIA DE LOS SANTOS PEÑA</a:t>
              </a:r>
              <a:endParaRPr lang="es-ES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3542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Enfermera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8557" y="2699168"/>
            <a:ext cx="1981167" cy="540710"/>
            <a:chOff x="4970676" y="1135615"/>
            <a:chExt cx="2159211" cy="854804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1948" y="1135615"/>
              <a:ext cx="2157939" cy="72434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EM10271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MELISSA LOPEZ NARVAEZ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EM10275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FRANCISCO PIZARRO RDZ. </a:t>
              </a:r>
              <a:endParaRPr lang="es-ES" sz="95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0676" y="1765060"/>
              <a:ext cx="2157942" cy="2253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0756" y="2702056"/>
            <a:ext cx="1980000" cy="534476"/>
            <a:chOff x="5016000" y="1040447"/>
            <a:chExt cx="2157939" cy="844948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660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EM09507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EDUARDO CEPEDA RODRÍGUEZ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EM10018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ALFREDO SALAZAR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5089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Medico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9761" y="351394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HUGO A. NIÑO HERNANDEZ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EM09915</a:t>
              </a:r>
              <a:r>
                <a:rPr lang="es-ES" sz="800" dirty="0" smtClean="0">
                  <a:solidFill>
                    <a:prstClr val="black"/>
                  </a:solidFill>
                </a:rPr>
                <a:t> 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8" name="Conector recto 77"/>
          <p:cNvCxnSpPr/>
          <p:nvPr/>
        </p:nvCxnSpPr>
        <p:spPr>
          <a:xfrm flipH="1">
            <a:off x="1500312" y="2360047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8557" y="3462031"/>
            <a:ext cx="1980000" cy="801882"/>
            <a:chOff x="5016000" y="801830"/>
            <a:chExt cx="2157939" cy="1267684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01830"/>
              <a:ext cx="2157939" cy="109294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EM10188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MITZI GARIBAY GARCIA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EM10189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BLANCA ADAME PARDO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EM10246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PEDRO MORALES VASQUEZ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35015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021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ector recto 21"/>
          <p:cNvCxnSpPr/>
          <p:nvPr/>
        </p:nvCxnSpPr>
        <p:spPr>
          <a:xfrm flipH="1">
            <a:off x="6097696" y="1415799"/>
            <a:ext cx="76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SALUD / PROTECCIÓN Y CONTROL ANIMAL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MARTÍN GÓMEZ GONZÁLEZ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EM06871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" name="Conector recto 9"/>
          <p:cNvCxnSpPr/>
          <p:nvPr/>
        </p:nvCxnSpPr>
        <p:spPr>
          <a:xfrm>
            <a:off x="9701588" y="223994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2499832" y="223092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546702"/>
            <a:ext cx="1980000" cy="541565"/>
            <a:chOff x="5016000" y="1040449"/>
            <a:chExt cx="2157939" cy="856155"/>
          </a:xfrm>
          <a:solidFill>
            <a:schemeClr val="bg1"/>
          </a:solidFill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694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EM07286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JAVIER A. PAREDES SALAZAR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EM09904 </a:t>
              </a:r>
              <a:r>
                <a:rPr lang="es-ES" sz="1000" b="1" dirty="0">
                  <a:solidFill>
                    <a:prstClr val="black"/>
                  </a:solidFill>
                </a:rPr>
                <a:t>NEMECIO OROZCO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MARTÍNEZ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21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Operativo 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5" name="Conector recto 14"/>
          <p:cNvCxnSpPr/>
          <p:nvPr/>
        </p:nvCxnSpPr>
        <p:spPr>
          <a:xfrm flipH="1">
            <a:off x="2489569" y="224222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23000" y="2541641"/>
            <a:ext cx="1980000" cy="682276"/>
            <a:chOff x="5016000" y="923406"/>
            <a:chExt cx="2157939" cy="1078604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23406"/>
              <a:ext cx="2157939" cy="94672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EM08048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SABDY YAZMIN LUGO SILLAS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CLAUDIA MORQUECHO ESCAMILLA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6751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Veterinarias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607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JUVENTUD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8724" y="1382285"/>
            <a:ext cx="2" cy="90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9691860" y="227527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226625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2489569" y="227755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25763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ISRAEL ROJAS ESCOBEDO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EM08152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 Promoción y Difusión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447" y="1274718"/>
            <a:ext cx="2340000" cy="389165"/>
            <a:chOff x="5016000" y="1040449"/>
            <a:chExt cx="2157939" cy="615227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IGNACIO ALEJANDRO DIAZ RODIGUEZ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EM09856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Juventud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8114" y="25736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MARIANA S. ARMENDÁRIZ MARRERO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55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>
            <a:off x="6096000" y="1539267"/>
            <a:ext cx="0" cy="7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ADULTO MAYOR Y PERSONAS CON DISCAPACIDAD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139" y="1268619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50" b="1" dirty="0" smtClean="0">
                  <a:solidFill>
                    <a:schemeClr val="tx1"/>
                  </a:solidFill>
                </a:rPr>
                <a:t>VIRGINIA G. GONZALES MARTÍNEZ </a:t>
              </a:r>
              <a:endParaRPr lang="es-E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EM08524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Directora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3306" y="2706042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DIANA GUADALUPE PAEZ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EM07481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9143" y="2701772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JAVER </a:t>
              </a:r>
              <a:r>
                <a:rPr lang="es-ES" sz="1000" b="1" dirty="0">
                  <a:solidFill>
                    <a:schemeClr val="tx1"/>
                  </a:solidFill>
                </a:rPr>
                <a:t>VALDEZ GARCIA 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EM10110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>
            <a:off x="9701588" y="227604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2487800" y="2267024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2489569" y="2278318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/>
          <p:cNvCxnSpPr/>
          <p:nvPr/>
        </p:nvCxnSpPr>
        <p:spPr>
          <a:xfrm flipH="1">
            <a:off x="2492120" y="2564200"/>
            <a:ext cx="2" cy="29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2493244" y="255729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4571804" y="2102300"/>
            <a:ext cx="313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H="1">
            <a:off x="6094851" y="1568822"/>
            <a:ext cx="2" cy="21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TRANSPORTE Y VIALIDAD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5291" y="1276259"/>
            <a:ext cx="2340000" cy="389165"/>
            <a:chOff x="5016000" y="1040449"/>
            <a:chExt cx="2157939" cy="6152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EVERARDO RODRIGUEZ BALLESTEROS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Transporte y Vialidad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40657" y="1907456"/>
            <a:ext cx="1980000" cy="389165"/>
            <a:chOff x="5016000" y="1040449"/>
            <a:chExt cx="2157939" cy="615227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LIZBETH I. HERNÁNDEZ GUERRERO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EM07932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4165" y="2922254"/>
            <a:ext cx="1980000" cy="408626"/>
            <a:chOff x="5016000" y="1133928"/>
            <a:chExt cx="2157939" cy="643125"/>
          </a:xfrm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3928"/>
              <a:ext cx="2157939" cy="49532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ROBERTO HERNANDEZ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42554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5" name="Conector recto 24"/>
          <p:cNvCxnSpPr/>
          <p:nvPr/>
        </p:nvCxnSpPr>
        <p:spPr>
          <a:xfrm flipH="1">
            <a:off x="9699112" y="2555878"/>
            <a:ext cx="2" cy="24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8841" y="3668038"/>
            <a:ext cx="1980000" cy="971051"/>
            <a:chOff x="5016000" y="800796"/>
            <a:chExt cx="2157940" cy="1535126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00796"/>
              <a:ext cx="2157940" cy="130008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EM08359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HÉCTOR J. MIER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ROCIO AGUIRRE ARMENDARIZ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PEDRO GARZA PEÑA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EM08366 </a:t>
              </a:r>
              <a:r>
                <a:rPr lang="es-ES" sz="1000" b="1" dirty="0">
                  <a:solidFill>
                    <a:schemeClr val="tx1"/>
                  </a:solidFill>
                </a:rPr>
                <a:t>JUAN F. MEDINA FLORES </a:t>
              </a: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210142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2119" y="3740300"/>
            <a:ext cx="1980001" cy="515022"/>
            <a:chOff x="5015999" y="1000107"/>
            <a:chExt cx="2157941" cy="814195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00107"/>
              <a:ext cx="2157940" cy="65446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EM07161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IVÁN IBARRA LEYVA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EM08458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MISAEL MALDONADO CARRANZA </a:t>
              </a:r>
              <a:endParaRPr lang="es-ES" sz="10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5798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15478" y="2926628"/>
            <a:ext cx="1980000" cy="531468"/>
            <a:chOff x="5016000" y="1181705"/>
            <a:chExt cx="2157940" cy="840193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81705"/>
              <a:ext cx="2157940" cy="72294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EM07349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ROLANDO LOZOYA GÓMEZ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EM02424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MARIO RODRÍGUEZ ARELLANO 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8739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Oficial de Semáforo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21289" y="3703146"/>
            <a:ext cx="1980000" cy="718869"/>
            <a:chOff x="5016000" y="1074054"/>
            <a:chExt cx="2157940" cy="1136455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74054"/>
              <a:ext cx="2157940" cy="98503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EM00784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RODOLFO MUÑOZ HERRERA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EM09242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SAN MIGUEL DE LA PAZ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EM08047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ENRIQUE MACIAS CORPUS 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7600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Oficial Electricista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2119" y="4490411"/>
            <a:ext cx="1980000" cy="510209"/>
            <a:chOff x="5016000" y="1011453"/>
            <a:chExt cx="2157940" cy="806584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11453"/>
              <a:ext cx="2157940" cy="65302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700" dirty="0">
                  <a:solidFill>
                    <a:prstClr val="black"/>
                  </a:solidFill>
                </a:rPr>
                <a:t>EM08272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FERNANDO LUGO MALDONADO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EM09294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MARCO MENDOZA CORTES </a:t>
              </a: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353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12607" y="4669321"/>
            <a:ext cx="1980000" cy="538159"/>
            <a:chOff x="5016000" y="998129"/>
            <a:chExt cx="2157940" cy="850771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98129"/>
              <a:ext cx="2157940" cy="70768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EM08117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BENJAMÍN RODRÍGUEZ PÉREZ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EM02960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JULIO C. LOERA MARTINEZ </a:t>
              </a:r>
              <a:endParaRPr lang="es-ES" sz="9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1440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2119" y="5227980"/>
            <a:ext cx="1980000" cy="390901"/>
            <a:chOff x="5016000" y="1040449"/>
            <a:chExt cx="2157939" cy="615227"/>
          </a:xfrm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RAUL HERNANDEZ MONTEMAYOR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EM10163 </a:t>
              </a: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03674" y="1832931"/>
            <a:ext cx="2160000" cy="531641"/>
            <a:chOff x="5016000" y="815210"/>
            <a:chExt cx="2157939" cy="840466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15210"/>
              <a:ext cx="2157939" cy="73469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EM08377 </a:t>
              </a:r>
              <a:r>
                <a:rPr lang="es-ES" sz="1000" b="1" dirty="0" smtClean="0"/>
                <a:t>HANSSEN </a:t>
              </a:r>
              <a:r>
                <a:rPr lang="es-ES" sz="1000" b="1" dirty="0"/>
                <a:t>D. PADILLA </a:t>
              </a:r>
              <a:r>
                <a:rPr lang="es-ES" sz="1000" b="1" dirty="0" smtClean="0"/>
                <a:t>NARVÁEZ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EM10008 </a:t>
              </a:r>
              <a:r>
                <a:rPr lang="es-ES" sz="1000" b="1" dirty="0">
                  <a:solidFill>
                    <a:prstClr val="black"/>
                  </a:solidFill>
                </a:rPr>
                <a:t>LIZETH CAVAZOS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WILLARS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schemeClr val="tx1"/>
                  </a:solidFill>
                </a:rPr>
                <a:t>Coordinador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6000" y="2920748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G. ESTRADA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EM10383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3578" y="1911674"/>
            <a:ext cx="1980000" cy="379240"/>
            <a:chOff x="5016000" y="1040449"/>
            <a:chExt cx="2157939" cy="645215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DIEGO D. ELGUEZABAL CORRAL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EM09862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91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PANTEÓN MUNICIPAL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88091" y="1175512"/>
            <a:ext cx="2" cy="38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0" y="1024428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50" b="1" dirty="0" smtClean="0">
                  <a:solidFill>
                    <a:schemeClr val="tx1"/>
                  </a:solidFill>
                </a:rPr>
                <a:t>JOSÉ JAVIER GONZÁLEZ ORTIZ </a:t>
              </a:r>
              <a:endParaRPr lang="es-E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EM07046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>
                  <a:solidFill>
                    <a:prstClr val="black"/>
                  </a:solidFill>
                </a:rPr>
                <a:t>Jefe </a:t>
              </a:r>
              <a:r>
                <a:rPr lang="es-ES" sz="800" smtClean="0">
                  <a:solidFill>
                    <a:prstClr val="black"/>
                  </a:solidFill>
                </a:rPr>
                <a:t>Departamento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1531522"/>
            <a:ext cx="0" cy="17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1531979"/>
            <a:ext cx="0" cy="48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120965"/>
            <a:ext cx="1980000" cy="327677"/>
            <a:chOff x="5016000" y="1137655"/>
            <a:chExt cx="2157939" cy="518021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655"/>
              <a:ext cx="2157939" cy="412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BARBARA PONCE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EM08658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2499045" y="153379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10568" y="2214147"/>
            <a:ext cx="1980000" cy="650114"/>
            <a:chOff x="5016000" y="1040449"/>
            <a:chExt cx="2157939" cy="1027760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88071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EM05899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EUSEBIO LEIJA REYES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EM02052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ROBERTO ANAYA RIVERA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EM09960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EUSEVIO LEIJAS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3370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701" y="21441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BRENDA E. RIVERA BORREGO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EM07839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8" name="Rectángulo 7"/>
          <p:cNvSpPr/>
          <p:nvPr/>
        </p:nvSpPr>
        <p:spPr>
          <a:xfrm>
            <a:off x="1509832" y="1634388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PANTEÓN GUADALUPE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104701" y="1678945"/>
            <a:ext cx="1980000" cy="33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PANTEÓN SAGRADO CORAZÓN 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8710569" y="1678945"/>
            <a:ext cx="1980000" cy="33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PANTEÓN EJIDAL 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700" y="2752164"/>
            <a:ext cx="1980000" cy="421685"/>
            <a:chOff x="5016000" y="1116135"/>
            <a:chExt cx="2157940" cy="870934"/>
          </a:xfrm>
          <a:solidFill>
            <a:schemeClr val="bg1"/>
          </a:solidFill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6135"/>
              <a:ext cx="2157940" cy="69718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EM10212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	MADA HERNANDEZ REYNA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2221"/>
              <a:ext cx="2157940" cy="304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3319104"/>
            <a:ext cx="1980000" cy="522057"/>
            <a:chOff x="5016000" y="1010314"/>
            <a:chExt cx="2157940" cy="828592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10314"/>
              <a:ext cx="2157940" cy="72466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EM01023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MAURILIO GARCÍA TORRES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EM04743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J. LÓPEZ LIRA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4407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2519" y="4029417"/>
            <a:ext cx="1980000" cy="664482"/>
            <a:chOff x="5016000" y="1040445"/>
            <a:chExt cx="2157939" cy="1050473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5"/>
              <a:ext cx="2157939" cy="9079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EM05314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MARIO A. LOZANO ROMERO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EM10261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ORLANDO HDZ. BORREGO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EM08616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ALVIN MARTINEZ CRUZ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5641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Peón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559684"/>
            <a:ext cx="1980000" cy="360000"/>
            <a:chOff x="5016000" y="1145862"/>
            <a:chExt cx="2157939" cy="509814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45862"/>
              <a:ext cx="2157939" cy="40403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JUANITA L. ALVARADO VIDALES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4005" y="3039035"/>
            <a:ext cx="1980000" cy="517457"/>
            <a:chOff x="5016000" y="1153673"/>
            <a:chExt cx="2157940" cy="821294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53673"/>
              <a:ext cx="2157940" cy="77482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EM08697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JEIMY Y. VÁZQUEZ GÁMEZ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IRMA L. SÁNCHEZ ÁLVAREZ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40467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2714" y="3698216"/>
            <a:ext cx="1980000" cy="504501"/>
            <a:chOff x="5016000" y="1381249"/>
            <a:chExt cx="2157940" cy="8007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81249"/>
              <a:ext cx="2157940" cy="72540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EM01251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JOSÉ SÁNCHEZ MALDONADO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EM05322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APOLINAR MENDOZA FLORES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47477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2715" y="4344452"/>
            <a:ext cx="1980097" cy="360000"/>
            <a:chOff x="5016000" y="1040449"/>
            <a:chExt cx="2158044" cy="912155"/>
          </a:xfrm>
          <a:solidFill>
            <a:schemeClr val="bg1"/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5699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EM04505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HUGO SANCHEZ DE LA CRUZ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104" y="1596446"/>
              <a:ext cx="2157940" cy="3561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Cabo, Peón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2714" y="4848118"/>
            <a:ext cx="1980000" cy="599088"/>
            <a:chOff x="5016000" y="1336943"/>
            <a:chExt cx="2157940" cy="950853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36943"/>
              <a:ext cx="2157940" cy="78328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P. SÁNCHEZ DE LA CRUZ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EM08550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JOEL BALDERAS TERRAZAS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EM08941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ALFONSO CORTEZ RODRÍGUEZ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53297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2714" y="5577381"/>
            <a:ext cx="1980000" cy="329583"/>
            <a:chOff x="5016000" y="1134642"/>
            <a:chExt cx="2157939" cy="521034"/>
          </a:xfrm>
          <a:solidFill>
            <a:schemeClr val="bg1"/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4642"/>
              <a:ext cx="2157939" cy="41525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FRAUSTO IBARRA GÓMEZ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EM07006</a:t>
              </a:r>
              <a:r>
                <a:rPr lang="es-ES" sz="800" dirty="0" smtClean="0">
                  <a:solidFill>
                    <a:prstClr val="black"/>
                  </a:solidFill>
                </a:rPr>
                <a:t> 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2714" y="6039754"/>
            <a:ext cx="1980097" cy="378845"/>
            <a:chOff x="5016000" y="1040451"/>
            <a:chExt cx="2158044" cy="598913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4398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EM05437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SALVADOR MARTÍNEZ ESQUIVEL 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104" y="1404864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Operador de Maquinaria, Chofer de Carga General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8593" y="4889258"/>
            <a:ext cx="1980000" cy="604012"/>
            <a:chOff x="5016000" y="1010314"/>
            <a:chExt cx="2157940" cy="958668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10314"/>
              <a:ext cx="2157940" cy="79938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EM10174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JIMENEZ PINEDA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EM10177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NARCISO GUERRERO CRUZ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EDUARDO CHAVARRIA LOPEZ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34483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o 6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8890" y="3648646"/>
            <a:ext cx="1980000" cy="360000"/>
            <a:chOff x="5016000" y="1137655"/>
            <a:chExt cx="2157939" cy="518021"/>
          </a:xfrm>
          <a:solidFill>
            <a:schemeClr val="bg1"/>
          </a:solidFill>
        </p:grpSpPr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655"/>
              <a:ext cx="2157939" cy="412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dirty="0">
                  <a:solidFill>
                    <a:prstClr val="black"/>
                  </a:solidFill>
                  <a:cs typeface="Arial" panose="020B0604020202020204" pitchFamily="34" charset="0"/>
                </a:rPr>
                <a:t>EMMA HUERTA CONTRERAS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>
                  <a:solidFill>
                    <a:prstClr val="black"/>
                  </a:solidFill>
                  <a:cs typeface="Arial" panose="020B0604020202020204" pitchFamily="34" charset="0"/>
                </a:rPr>
                <a:t>EM10109</a:t>
              </a:r>
              <a:r>
                <a:rPr lang="es-ES" sz="800" dirty="0" smtClean="0">
                  <a:solidFill>
                    <a:prstClr val="black"/>
                  </a:solidFill>
                </a:rPr>
                <a:t> Intendente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7463" y="3100286"/>
            <a:ext cx="1980000" cy="360000"/>
            <a:chOff x="5016000" y="1137655"/>
            <a:chExt cx="2157939" cy="518021"/>
          </a:xfrm>
          <a:solidFill>
            <a:schemeClr val="bg1"/>
          </a:solidFill>
        </p:grpSpPr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655"/>
              <a:ext cx="2157939" cy="412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REYES ROSALES MARQUEZ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EM10382</a:t>
              </a:r>
              <a:r>
                <a:rPr lang="es-ES" sz="800" dirty="0" smtClean="0">
                  <a:solidFill>
                    <a:prstClr val="black"/>
                  </a:solidFill>
                </a:rPr>
                <a:t> Cabo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007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ector recto 46"/>
          <p:cNvCxnSpPr/>
          <p:nvPr/>
        </p:nvCxnSpPr>
        <p:spPr>
          <a:xfrm flipH="1">
            <a:off x="11129465" y="2060864"/>
            <a:ext cx="10235" cy="140785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1052008" y="2066407"/>
            <a:ext cx="0" cy="179321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3479569" y="2073590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699" y="1409327"/>
            <a:ext cx="76" cy="38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89569" y="3166860"/>
            <a:ext cx="1980000" cy="373751"/>
            <a:chOff x="5016000" y="1172995"/>
            <a:chExt cx="2157939" cy="872845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72995"/>
              <a:ext cx="2157939" cy="62144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EM07280 </a:t>
              </a:r>
              <a:r>
                <a:rPr lang="es-MX" sz="1000" b="1" dirty="0">
                  <a:solidFill>
                    <a:prstClr val="black"/>
                  </a:solidFill>
                </a:rPr>
                <a:t>MARIA RAMIREZ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ESCOBEDO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26362"/>
              <a:ext cx="2157939" cy="3194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1061467" y="2069414"/>
            <a:ext cx="100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776" y="25927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A. PEÑA ZAMARRÓN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EM07206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 Inspectores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860" y="1268635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JULIO CESAR RIOS CORTES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EM05903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Bomberos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5848" y="18862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PERLA NALLELY CRUZ SIFUENTES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EM09868 </a:t>
              </a:r>
              <a:r>
                <a:rPr lang="es-ES" sz="800" dirty="0" smtClean="0">
                  <a:solidFill>
                    <a:prstClr val="black"/>
                  </a:solidFill>
                </a:rPr>
                <a:t>Jefe de Departamento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3420" y="4242177"/>
            <a:ext cx="1980000" cy="1000830"/>
            <a:chOff x="5016000" y="1439437"/>
            <a:chExt cx="2157939" cy="1582205"/>
          </a:xfrm>
          <a:solidFill>
            <a:schemeClr val="bg1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439437"/>
              <a:ext cx="2157939" cy="14496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EM08706</a:t>
              </a:r>
              <a:r>
                <a:rPr lang="es-MX" sz="8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JULIAN MEDINA DE HOYOS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EM09668</a:t>
              </a: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KATHERINE HERNANDEZ R.</a:t>
              </a:r>
            </a:p>
            <a:p>
              <a:pPr lvl="0" algn="ctr">
                <a:defRPr/>
              </a:pPr>
              <a:r>
                <a:rPr lang="en-US" sz="600" dirty="0" smtClean="0">
                  <a:solidFill>
                    <a:prstClr val="black"/>
                  </a:solidFill>
                  <a:ea typeface="Verdana" panose="020B0604030504040204" pitchFamily="34" charset="0"/>
                </a:rPr>
                <a:t>EM09745</a:t>
              </a:r>
              <a:r>
                <a:rPr lang="en-US" sz="800" dirty="0" smtClean="0">
                  <a:solidFill>
                    <a:prstClr val="black"/>
                  </a:solidFill>
                  <a:ea typeface="Verdana" panose="020B0604030504040204" pitchFamily="34" charset="0"/>
                </a:rPr>
                <a:t> </a:t>
              </a:r>
              <a:r>
                <a:rPr lang="en-US" sz="1000" b="1" dirty="0">
                  <a:solidFill>
                    <a:prstClr val="black"/>
                  </a:solidFill>
                  <a:ea typeface="Verdana" panose="020B0604030504040204" pitchFamily="34" charset="0"/>
                </a:rPr>
                <a:t>ANA CRISTINA  LUNA R</a:t>
              </a:r>
              <a:r>
                <a:rPr lang="en-US" sz="1000" b="1" dirty="0" smtClean="0">
                  <a:solidFill>
                    <a:prstClr val="black"/>
                  </a:solidFill>
                  <a:ea typeface="Verdana" panose="020B0604030504040204" pitchFamily="34" charset="0"/>
                </a:rPr>
                <a:t>.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EM10334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JONATHAN LIÑAN OROZCO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78714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Inspecciones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717" y="3757295"/>
            <a:ext cx="4041952" cy="1321233"/>
            <a:chOff x="5016000" y="1321077"/>
            <a:chExt cx="4405195" cy="2088728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21077"/>
              <a:ext cx="4405195" cy="19578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 lvl="0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EM07210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EFRAIN </a:t>
              </a:r>
              <a:r>
                <a:rPr lang="es-MX" sz="1000" b="1" dirty="0">
                  <a:solidFill>
                    <a:prstClr val="black"/>
                  </a:solidFill>
                </a:rPr>
                <a:t>FLORES JIMENEZ</a:t>
              </a:r>
            </a:p>
            <a:p>
              <a:pPr lvl="0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EM00762</a:t>
              </a:r>
              <a:r>
                <a:rPr lang="es-MX" sz="1000" b="1" dirty="0">
                  <a:solidFill>
                    <a:prstClr val="black"/>
                  </a:solidFill>
                </a:rPr>
                <a:t> SIMON HDZ. SALDAÑA</a:t>
              </a:r>
            </a:p>
            <a:p>
              <a:pPr lvl="0">
                <a:defRPr/>
              </a:pPr>
              <a:r>
                <a:rPr lang="es-MX" sz="6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EM07542</a:t>
              </a:r>
              <a:r>
                <a:rPr lang="es-MX" sz="10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EFRAIN FLORES GUILLEN</a:t>
              </a:r>
            </a:p>
            <a:p>
              <a:pPr lvl="0">
                <a:defRPr/>
              </a:pPr>
              <a:r>
                <a:rPr lang="es-MX" sz="6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EM09555</a:t>
              </a:r>
              <a:r>
                <a:rPr lang="es-MX" sz="10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LUIS INTERIAL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BALDERAS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EM09379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MANUEL COVARRUBIAS M </a:t>
              </a:r>
              <a:endParaRPr lang="es-MX" sz="1000" b="1" dirty="0" smtClean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EM09391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CESAR VILLARREAL SILVA </a:t>
              </a:r>
            </a:p>
            <a:p>
              <a:pPr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EM09414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BRAYAN GARCIAS VALDEZ</a:t>
              </a:r>
            </a:p>
            <a:p>
              <a:pPr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EM09426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ROBERTO DELGADILLO MUÑIZ 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EM09454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MARIO BRISEÑO SALOMON 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EM09666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BRAYAN LIMON PEÑA</a:t>
              </a:r>
            </a:p>
            <a:p>
              <a:pPr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EM09667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OLIVERIO TORRES OCHOA 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</a:rPr>
                <a:t>EM09699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FELIPE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SALINAS </a:t>
              </a:r>
              <a:r>
                <a:rPr lang="es-MX" sz="1000" b="1" dirty="0">
                  <a:solidFill>
                    <a:schemeClr val="tx1"/>
                  </a:solidFill>
                </a:rPr>
                <a:t>GARCIA</a:t>
              </a:r>
            </a:p>
            <a:p>
              <a:pPr>
                <a:defRPr/>
              </a:pPr>
              <a:r>
                <a:rPr lang="en-US" sz="600" dirty="0" smtClean="0">
                  <a:solidFill>
                    <a:schemeClr val="tx1"/>
                  </a:solidFill>
                </a:rPr>
                <a:t>EM09703</a:t>
              </a:r>
              <a:r>
                <a:rPr lang="en-US" sz="700" dirty="0" smtClean="0">
                  <a:solidFill>
                    <a:schemeClr val="tx1"/>
                  </a:solidFill>
                </a:rPr>
                <a:t>  </a:t>
              </a:r>
              <a:r>
                <a:rPr lang="en-US" sz="1000" b="1" dirty="0">
                  <a:solidFill>
                    <a:schemeClr val="tx1"/>
                  </a:solidFill>
                </a:rPr>
                <a:t>JESUS A. SALDAÑA </a:t>
              </a:r>
              <a:r>
                <a:rPr lang="en-US" sz="1000" b="1" dirty="0" smtClean="0">
                  <a:solidFill>
                    <a:schemeClr val="tx1"/>
                  </a:solidFill>
                </a:rPr>
                <a:t>MUÑIZ</a:t>
              </a:r>
            </a:p>
            <a:p>
              <a:pPr>
                <a:defRPr/>
              </a:pPr>
              <a:r>
                <a:rPr lang="es-ES" sz="600" dirty="0">
                  <a:solidFill>
                    <a:prstClr val="black"/>
                  </a:solidFill>
                </a:rPr>
                <a:t>EM10144</a:t>
              </a:r>
              <a:r>
                <a:rPr lang="es-ES" sz="1000" b="1" dirty="0">
                  <a:solidFill>
                    <a:prstClr val="black"/>
                  </a:solidFill>
                </a:rPr>
                <a:t> MAX BARRERA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LOPEZ</a:t>
              </a:r>
              <a:r>
                <a:rPr lang="en-US" sz="1000" b="1" dirty="0" smtClean="0">
                  <a:solidFill>
                    <a:schemeClr val="tx1"/>
                  </a:solidFill>
                </a:rPr>
                <a:t> 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68651"/>
              <a:ext cx="4405195" cy="2411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Vecino Vigilante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58433" y="2593532"/>
            <a:ext cx="4315624" cy="2479142"/>
            <a:chOff x="1652920" y="-166046"/>
            <a:chExt cx="4703463" cy="3919245"/>
          </a:xfrm>
          <a:solidFill>
            <a:schemeClr val="bg1"/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1652920" y="-166046"/>
              <a:ext cx="4703463" cy="36866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EM00040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MIGUEL A. DMGZ.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GUZMÁN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</a:rPr>
                <a:t>EM02164</a:t>
              </a:r>
              <a:r>
                <a:rPr lang="es-MX" sz="1200" dirty="0" smtClean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J. FERNANDO RDZ. SILLAS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EM03301</a:t>
              </a:r>
              <a:r>
                <a:rPr lang="es-MX" sz="8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JOSE M. OBREGON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CHAVEZ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EM07007</a:t>
              </a:r>
              <a:r>
                <a:rPr lang="es-MX" sz="800" b="1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JUAN LOZANO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CARRIZALEZ</a:t>
              </a:r>
              <a:endParaRPr lang="es-MX" sz="1050" b="1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EM07459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JOSÉ LUIS MTZ. ACOSTA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EM07796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EZRA NAVARRETE MUÑIZ</a:t>
              </a:r>
              <a:endParaRPr lang="es-MX" sz="1100" b="1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EM07933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ERICK F. GALARZA RINCON</a:t>
              </a:r>
            </a:p>
            <a:p>
              <a:pPr>
                <a:defRPr/>
              </a:pPr>
              <a:r>
                <a:rPr lang="es-MX" sz="7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EM08376</a:t>
              </a:r>
              <a:r>
                <a:rPr lang="es-MX" sz="12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prstClr val="black"/>
                  </a:solidFill>
                </a:rPr>
                <a:t>JOSE BURUATO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ESCOBAR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prstClr val="black"/>
                  </a:solidFill>
                </a:rPr>
                <a:t>EM08684</a:t>
              </a:r>
              <a:r>
                <a:rPr lang="es-MX" sz="1200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JUAN F. VIELMA DE LEON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EM08687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BENJAMIN ZACARIAS SACHZ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EM09236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LUIS E. TIJERINA VAZQUEZ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EM09390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SAMUEL BUENO ARREDONDO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EM09458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JOSE ELIEZER PEREZ MARTINEZ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EM09676 </a:t>
              </a:r>
              <a:r>
                <a:rPr lang="es-MX" sz="1050" b="1" dirty="0">
                  <a:solidFill>
                    <a:schemeClr val="tx1"/>
                  </a:solidFill>
                </a:rPr>
                <a:t>JORGE H. ROJAS SILLAS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EM09700</a:t>
              </a:r>
              <a:r>
                <a:rPr lang="es-MX" sz="1050" b="1" dirty="0">
                  <a:solidFill>
                    <a:schemeClr val="tx1"/>
                  </a:solidFill>
                </a:rPr>
                <a:t> NALLELY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F. </a:t>
              </a:r>
              <a:r>
                <a:rPr lang="es-MX" sz="1050" b="1" dirty="0">
                  <a:solidFill>
                    <a:schemeClr val="tx1"/>
                  </a:solidFill>
                </a:rPr>
                <a:t>LOPEZ CALVILLO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EM10155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ERON SILLAS RODRIGUEZ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EM10160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JORGE L. IBARRA HERNANDEZ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EM10274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JESUS A. VILLA MORENO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EM10273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CINTIA V. ZABALA SALAZAR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EM10332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JORGE ARTURO PEREZ GARZA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EM10362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BRAYAN A. VILLARREAL GARZA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EM10371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LUIS G. IRIBARREN RETIS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EM10374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JAVIER SALAZAR GARCIA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EM10386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JOSE E. VAZQUEZ ESCAREÑO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EM10396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FERNANDO A. FLORES PEREZ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EM10462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DAVID SANDOVAL HERNANDEZ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EM10489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EMMANUEL VILLA MENDOZA </a:t>
              </a: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1652920" y="3505183"/>
              <a:ext cx="4703462" cy="24801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Bomberos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5412015"/>
            <a:ext cx="1980000" cy="568158"/>
            <a:chOff x="4743417" y="1579438"/>
            <a:chExt cx="2159219" cy="898197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744697" y="1579438"/>
              <a:ext cx="2157939" cy="7592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EM07549</a:t>
              </a:r>
              <a:r>
                <a:rPr lang="es-MX" sz="8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IDALIA BANDA REYNA 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EM09505</a:t>
              </a:r>
              <a:r>
                <a:rPr lang="es-MX" sz="10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ARACELI ALBARRAN DE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LUNA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743417" y="2243135"/>
              <a:ext cx="215921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Bunker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89569" y="2592639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SALVADOR FALCON RUBIO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EM09973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2810" y="3209462"/>
            <a:ext cx="1980000" cy="875031"/>
            <a:chOff x="5016000" y="773633"/>
            <a:chExt cx="2157939" cy="1615388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73633"/>
              <a:ext cx="2157939" cy="138088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EM09371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A. LIMON LARA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EM09991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RODRIGUEZ ALVARADO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EM10463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PERLA MARINA MEDINA LUNA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EM10007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JOSE CARREON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HEREDIA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EM08884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CINDY CARRILLO RODRIGUEZ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15452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899" y="2592322"/>
            <a:ext cx="1980000" cy="449285"/>
            <a:chOff x="5016000" y="956662"/>
            <a:chExt cx="2157939" cy="767813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56662"/>
              <a:ext cx="2157939" cy="59323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EM07211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SALVADOR GUERRERO LOPEZ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EM07020 </a:t>
              </a:r>
              <a:r>
                <a:rPr lang="es-ES" sz="1000" b="1" dirty="0">
                  <a:solidFill>
                    <a:prstClr val="black"/>
                  </a:solidFill>
                </a:rPr>
                <a:t>PEDRO A. RODRÍGUEZ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GARZA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89976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73" name="Rectángulo redondeado 72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PROTECCION CIVIL / BOMBREROS</a:t>
            </a:r>
          </a:p>
        </p:txBody>
      </p:sp>
      <p:pic>
        <p:nvPicPr>
          <p:cNvPr id="74" name="Imagen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899" y="3234075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YESSIKA CRISTINA RAMOS RAMOS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EM10499 </a:t>
              </a:r>
              <a:r>
                <a:rPr lang="es-ES" sz="800" dirty="0" smtClean="0">
                  <a:solidFill>
                    <a:prstClr val="black"/>
                  </a:solidFill>
                </a:rPr>
                <a:t>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29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6" name="Conector recto 155"/>
          <p:cNvCxnSpPr/>
          <p:nvPr/>
        </p:nvCxnSpPr>
        <p:spPr>
          <a:xfrm>
            <a:off x="9360388" y="4877486"/>
            <a:ext cx="0" cy="13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5" name="Conector recto 154"/>
          <p:cNvCxnSpPr>
            <a:stCxn id="80" idx="2"/>
            <a:endCxn id="141" idx="0"/>
          </p:cNvCxnSpPr>
          <p:nvPr/>
        </p:nvCxnSpPr>
        <p:spPr>
          <a:xfrm>
            <a:off x="10289860" y="3728341"/>
            <a:ext cx="933179" cy="21623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4" name="Conector recto 153"/>
          <p:cNvCxnSpPr>
            <a:endCxn id="94" idx="0"/>
          </p:cNvCxnSpPr>
          <p:nvPr/>
        </p:nvCxnSpPr>
        <p:spPr>
          <a:xfrm flipH="1">
            <a:off x="9360389" y="3719790"/>
            <a:ext cx="962650" cy="22478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2" name="Conector recto 151"/>
          <p:cNvCxnSpPr/>
          <p:nvPr/>
        </p:nvCxnSpPr>
        <p:spPr>
          <a:xfrm>
            <a:off x="9338244" y="2378190"/>
            <a:ext cx="1449432" cy="36599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3" name="Conector recto 152"/>
          <p:cNvCxnSpPr>
            <a:endCxn id="129" idx="0"/>
          </p:cNvCxnSpPr>
          <p:nvPr/>
        </p:nvCxnSpPr>
        <p:spPr>
          <a:xfrm flipH="1">
            <a:off x="7441693" y="2382212"/>
            <a:ext cx="1885332" cy="253384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1" name="Conector recto 150"/>
          <p:cNvCxnSpPr>
            <a:endCxn id="116" idx="0"/>
          </p:cNvCxnSpPr>
          <p:nvPr/>
        </p:nvCxnSpPr>
        <p:spPr>
          <a:xfrm>
            <a:off x="2753833" y="2396801"/>
            <a:ext cx="2021652" cy="23481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8" name="Conector recto 147"/>
          <p:cNvCxnSpPr>
            <a:stCxn id="35" idx="2"/>
            <a:endCxn id="114" idx="0"/>
          </p:cNvCxnSpPr>
          <p:nvPr/>
        </p:nvCxnSpPr>
        <p:spPr>
          <a:xfrm flipH="1">
            <a:off x="964743" y="2388302"/>
            <a:ext cx="1905371" cy="240831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7" name="Conector recto 146"/>
          <p:cNvCxnSpPr/>
          <p:nvPr/>
        </p:nvCxnSpPr>
        <p:spPr>
          <a:xfrm>
            <a:off x="10284842" y="2780951"/>
            <a:ext cx="0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>
            <a:off x="7441693" y="2813208"/>
            <a:ext cx="0" cy="30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>
            <a:off x="4760606" y="2793779"/>
            <a:ext cx="0" cy="16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>
            <a:off x="2857414" y="2377269"/>
            <a:ext cx="0" cy="13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3" name="Conector recto 142"/>
          <p:cNvCxnSpPr/>
          <p:nvPr/>
        </p:nvCxnSpPr>
        <p:spPr>
          <a:xfrm>
            <a:off x="964278" y="2900433"/>
            <a:ext cx="0" cy="23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9338244" y="182080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4296592" y="1465747"/>
            <a:ext cx="36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SEGURIDAD PÚBLICA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870114" y="1820801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103560" y="1568822"/>
            <a:ext cx="2" cy="2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861694" y="1820801"/>
            <a:ext cx="64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387404" y="12720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DANIA SUZETH GONZALEZ GALINDO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EM08789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90114" y="1999137"/>
            <a:ext cx="2160000" cy="389165"/>
            <a:chOff x="5016000" y="1040449"/>
            <a:chExt cx="2157939" cy="615227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YESSICA SELENE BARCO MORALES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EM06930</a:t>
              </a:r>
              <a:r>
                <a:rPr lang="es-ES" sz="800" dirty="0" smtClean="0">
                  <a:solidFill>
                    <a:prstClr val="black"/>
                  </a:solidFill>
                </a:rPr>
                <a:t> Subdirectora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39718" y="1224965"/>
            <a:ext cx="1980000" cy="489625"/>
            <a:chOff x="5016000" y="953051"/>
            <a:chExt cx="2157939" cy="774043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53051"/>
              <a:ext cx="2157939" cy="70262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EM08866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DIANA G. GARCIA HERNANDEZ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EM05999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AZALIA MACIAS OROZCO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92596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Recepción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57414" y="3091602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LAURA LIDIA PADILLA NERI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EM05108</a:t>
              </a:r>
              <a:r>
                <a:rPr lang="es-ES" sz="800" dirty="0" smtClean="0">
                  <a:solidFill>
                    <a:prstClr val="black"/>
                  </a:solidFill>
                </a:rPr>
                <a:t> Planeación y Estadística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43968" y="1268714"/>
            <a:ext cx="2340000" cy="389165"/>
            <a:chOff x="5016000" y="1040449"/>
            <a:chExt cx="2157939" cy="615227"/>
          </a:xfrm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GONZALEZ DODERO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EM10404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Seguridad Publica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743" y="3097257"/>
            <a:ext cx="1800000" cy="495154"/>
            <a:chOff x="4978555" y="960522"/>
            <a:chExt cx="2157939" cy="782785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8555" y="960522"/>
              <a:ext cx="2157939" cy="60212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EM09869 </a:t>
              </a:r>
              <a:r>
                <a:rPr lang="es-ES" sz="850" b="1" dirty="0" smtClean="0">
                  <a:solidFill>
                    <a:schemeClr val="tx1"/>
                  </a:solidFill>
                </a:rPr>
                <a:t>GUADALUPE ALVARADO DÁVILA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EM08457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MARÍA URBINA GONZÁLEZ</a:t>
              </a: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8555" y="150880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Coordinación Administrativa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389862" y="3088626"/>
            <a:ext cx="1799996" cy="639715"/>
            <a:chOff x="5016000" y="420980"/>
            <a:chExt cx="2157938" cy="1011320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20980"/>
              <a:ext cx="2157938" cy="86555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EM07394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DUVELSA OCHOA VÁZQUEZ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EM06298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INDIRA G. DURAN REYES 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197800"/>
              <a:ext cx="2157938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42383" y="3088968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CANTÚ RAMOS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EM03927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2730" y="4206189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ENRIQUE R. SOLÍS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EM08790</a:t>
              </a:r>
              <a:r>
                <a:rPr lang="es-ES" sz="800" dirty="0" smtClean="0">
                  <a:solidFill>
                    <a:prstClr val="black"/>
                  </a:solidFill>
                </a:rPr>
                <a:t> Educación Preventiva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2730" y="4743878"/>
            <a:ext cx="1800000" cy="581102"/>
            <a:chOff x="5016000" y="1317521"/>
            <a:chExt cx="2157939" cy="997116"/>
          </a:xfrm>
          <a:solidFill>
            <a:schemeClr val="bg1"/>
          </a:solidFill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17521"/>
              <a:ext cx="2157939" cy="89797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EM07790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ADRIÁN SÁNCHEZ NAVARRO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EM06774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JOSÉ W. ZARATE GUERRERO</a:t>
              </a:r>
              <a:endParaRPr lang="es-ES" sz="10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80138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Deposito de Armas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3" name="Grupo 9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460389" y="3944573"/>
            <a:ext cx="1800000" cy="1336460"/>
            <a:chOff x="5071422" y="832069"/>
            <a:chExt cx="2157939" cy="1985785"/>
          </a:xfrm>
          <a:solidFill>
            <a:schemeClr val="bg1"/>
          </a:solidFill>
        </p:grpSpPr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71422" y="832069"/>
              <a:ext cx="2157939" cy="18501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EM07975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JORGE HERNÁNDEZ SIFUENTES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EM05990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JAIRO N. ROBLES RAMIREZ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EM09580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DAVID F. VÁZQUEZ BAUTISTA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EM09524 </a:t>
              </a:r>
              <a:r>
                <a:rPr lang="es-ES" sz="850" b="1" dirty="0" smtClean="0">
                  <a:solidFill>
                    <a:prstClr val="black"/>
                  </a:solidFill>
                </a:rPr>
                <a:t>BRANDON GONZÁLEZ ALARCÓN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EM09579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JESÚS ARELLANO CONTRERAS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EM03769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JOSÉ I. GUTIÉRREZ MORENO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EM05133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REYMUNDO CAMPOS TORALES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71422" y="2583355"/>
              <a:ext cx="2157938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Control de Accidentes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460389" y="5431077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NORMA L. TORRES ESPINOZA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EM04677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743" y="3786268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ARMANDO E. RAMOS RIVERA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EM01636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289" y="4378813"/>
            <a:ext cx="1800000" cy="459015"/>
            <a:chOff x="5016000" y="1040449"/>
            <a:chExt cx="2157939" cy="725653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EM07469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NATIVIDAD CERDA MORENO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EM00568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DORA A. RAMOS ACEVEDO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316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Control de Personal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8" name="Grupo 10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743" y="5025633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ALBERTO SANDOVAL GALLEGOS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Rectángulo 10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EM07381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Vehicular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57414" y="3667911"/>
            <a:ext cx="1800000" cy="751534"/>
            <a:chOff x="4978555" y="960520"/>
            <a:chExt cx="2157939" cy="1188093"/>
          </a:xfrm>
          <a:solidFill>
            <a:schemeClr val="bg1"/>
          </a:solidFill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8555" y="960520"/>
              <a:ext cx="2157939" cy="105135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EM07793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PERLA VILLARREAL DE LA ROSA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EM09563 </a:t>
              </a:r>
              <a:r>
                <a:rPr lang="es-ES" sz="800" b="1" dirty="0" smtClean="0">
                  <a:solidFill>
                    <a:prstClr val="black"/>
                  </a:solidFill>
                </a:rPr>
                <a:t>ALEJANDRA J. SÁNCHEZ AGUILAR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EM04766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MARTHA CERVANTES GARCÍA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8555" y="191411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Analistas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4" name="Rectángulo 113"/>
          <p:cNvSpPr/>
          <p:nvPr/>
        </p:nvSpPr>
        <p:spPr>
          <a:xfrm>
            <a:off x="64743" y="2629133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ADMINISTRATIVA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15" name="Rectángulo 114"/>
          <p:cNvSpPr/>
          <p:nvPr/>
        </p:nvSpPr>
        <p:spPr>
          <a:xfrm>
            <a:off x="1957414" y="2632655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PLANEACIÓN Y ESTADÍSTICA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16" name="Rectángulo 115"/>
          <p:cNvSpPr/>
          <p:nvPr/>
        </p:nvSpPr>
        <p:spPr>
          <a:xfrm>
            <a:off x="3875485" y="2631611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JURÍDICA  </a:t>
            </a:r>
            <a:endParaRPr lang="es-ES" sz="1000" b="1" dirty="0">
              <a:solidFill>
                <a:schemeClr val="tx1"/>
              </a:solidFill>
            </a:endParaRPr>
          </a:p>
        </p:txBody>
      </p: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40850" y="3093319"/>
            <a:ext cx="1800001" cy="509687"/>
            <a:chOff x="5015999" y="1040451"/>
            <a:chExt cx="2157940" cy="805760"/>
          </a:xfrm>
          <a:solidFill>
            <a:schemeClr val="bg1"/>
          </a:solidFill>
        </p:grpSpPr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70286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EM09529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ÁNGELA R. CAMPOS ALBA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PEÑA HERNÁNDEZ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ángulo 1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611711"/>
              <a:ext cx="2157938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Operativos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0" name="Grupo 1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44532" y="3782225"/>
            <a:ext cx="1800000" cy="958006"/>
            <a:chOff x="4978555" y="960520"/>
            <a:chExt cx="2157939" cy="1514504"/>
          </a:xfrm>
          <a:solidFill>
            <a:schemeClr val="bg1"/>
          </a:solidFill>
        </p:grpSpPr>
        <p:sp>
          <p:nvSpPr>
            <p:cNvPr id="121" name="Rectángulo 1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8555" y="960520"/>
              <a:ext cx="2157939" cy="1421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EM07263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YADIRA JIMÉNEZ MACÍAS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EM07445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E. FLORES AVIÑA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EM07315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JESÚS HERNÁNDEZ RDZ.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EM07410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LIZBETH RDZ. ALONZO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2" name="Rectángulo 1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8555" y="224052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Jueces Calificadores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29" name="Rectángulo 128"/>
          <p:cNvSpPr/>
          <p:nvPr/>
        </p:nvSpPr>
        <p:spPr>
          <a:xfrm>
            <a:off x="6541693" y="2635596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ACADEMIA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30" name="Rectángulo 129"/>
          <p:cNvSpPr/>
          <p:nvPr/>
        </p:nvSpPr>
        <p:spPr>
          <a:xfrm>
            <a:off x="9382488" y="2638313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PREVENTIVA  </a:t>
            </a:r>
            <a:endParaRPr lang="es-ES" sz="1000" b="1" dirty="0">
              <a:solidFill>
                <a:schemeClr val="tx1"/>
              </a:solidFill>
            </a:endParaRPr>
          </a:p>
        </p:txBody>
      </p:sp>
      <p:grpSp>
        <p:nvGrpSpPr>
          <p:cNvPr id="131" name="Grupo 1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47246" y="3660279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32" name="Rectángulo 1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KARLA E. SERRATO JIMÉNEZ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3" name="Rectángulo 1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EM09446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4" name="Grupo 1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2730" y="5474929"/>
            <a:ext cx="1800001" cy="509687"/>
            <a:chOff x="5015999" y="1040451"/>
            <a:chExt cx="2157940" cy="805760"/>
          </a:xfrm>
          <a:solidFill>
            <a:schemeClr val="bg1"/>
          </a:solidFill>
        </p:grpSpPr>
        <p:sp>
          <p:nvSpPr>
            <p:cNvPr id="135" name="Rectángulo 1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70286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EM00510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ELSA P. COLÍN RAMÍREZ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EM07791 </a:t>
              </a:r>
              <a:r>
                <a:rPr lang="es-ES" sz="850" b="1" dirty="0" smtClean="0">
                  <a:solidFill>
                    <a:prstClr val="black"/>
                  </a:solidFill>
                </a:rPr>
                <a:t>PATRICIA SEPÚLVEDA RAMÍREZ </a:t>
              </a:r>
              <a:endParaRPr lang="es-ES" sz="850" b="1" dirty="0">
                <a:solidFill>
                  <a:schemeClr val="tx1"/>
                </a:solidFill>
              </a:endParaRPr>
            </a:p>
          </p:txBody>
        </p:sp>
        <p:sp>
          <p:nvSpPr>
            <p:cNvPr id="136" name="Rectángulo 1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611711"/>
              <a:ext cx="2157938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Deposito de Chalecos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7" name="Grupo 1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460389" y="5984313"/>
            <a:ext cx="1800000" cy="492806"/>
            <a:chOff x="5016000" y="1118509"/>
            <a:chExt cx="2157939" cy="845608"/>
          </a:xfrm>
          <a:solidFill>
            <a:schemeClr val="bg1"/>
          </a:solidFill>
        </p:grpSpPr>
        <p:sp>
          <p:nvSpPr>
            <p:cNvPr id="138" name="Rectángulo 1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8509"/>
              <a:ext cx="2157939" cy="69635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EM05390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ERICK FLORES ORENDAY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EM06289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JORGE ZAMORA RODRÍGUEZ 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ángulo 1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29618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Transito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23039" y="3944573"/>
            <a:ext cx="1800000" cy="687358"/>
            <a:chOff x="5016000" y="1118509"/>
            <a:chExt cx="2157939" cy="1179441"/>
          </a:xfrm>
          <a:solidFill>
            <a:schemeClr val="bg1"/>
          </a:solidFill>
        </p:grpSpPr>
        <p:sp>
          <p:nvSpPr>
            <p:cNvPr id="141" name="Rectángulo 1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8509"/>
              <a:ext cx="2157939" cy="109698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EM07784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ELIAZAR CARBAJAL AGUILAR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EM07534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PEDRO FLORES TORRES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EM05513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JULIO RODRÍGUEZ SOTO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42" name="Rectángulo 1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63451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Transito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410643" y="2146703"/>
            <a:ext cx="2160000" cy="389165"/>
            <a:chOff x="5016000" y="1040449"/>
            <a:chExt cx="2157939" cy="615227"/>
          </a:xfrm>
        </p:grpSpPr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YADIRA LUCINDA JIMENEZ MACIAS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EM07263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885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Conector recto 80"/>
          <p:cNvCxnSpPr/>
          <p:nvPr/>
        </p:nvCxnSpPr>
        <p:spPr>
          <a:xfrm flipH="1">
            <a:off x="8553286" y="4779463"/>
            <a:ext cx="2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 flipH="1">
            <a:off x="3670667" y="4782183"/>
            <a:ext cx="2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>
            <a:off x="6106268" y="4785148"/>
            <a:ext cx="2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 flipH="1">
            <a:off x="2498722" y="4782476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1902476"/>
            <a:ext cx="0" cy="28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DEPORTES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8724" y="1192129"/>
            <a:ext cx="2" cy="29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1055" y="2086048"/>
            <a:ext cx="1980000" cy="959709"/>
            <a:chOff x="5016000" y="2082495"/>
            <a:chExt cx="2157939" cy="1517195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082495"/>
              <a:ext cx="2157939" cy="13217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>
                <a:defRPr/>
              </a:pPr>
              <a:r>
                <a:rPr lang="es-MX" sz="600" dirty="0" smtClean="0">
                  <a:solidFill>
                    <a:schemeClr val="tx1"/>
                  </a:solidFill>
                </a:rPr>
                <a:t>EM05803</a:t>
              </a:r>
              <a:r>
                <a:rPr lang="es-MX" sz="1050" dirty="0" smtClean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EMANUEL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LEIJA </a:t>
              </a:r>
              <a:r>
                <a:rPr lang="es-MX" sz="1000" b="1" dirty="0">
                  <a:solidFill>
                    <a:schemeClr val="tx1"/>
                  </a:solidFill>
                </a:rPr>
                <a:t>RODRÍGUEZ</a:t>
              </a:r>
              <a:endParaRPr lang="es-MX" sz="9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EM06141</a:t>
              </a:r>
              <a:r>
                <a:rPr lang="es-MX" sz="1050" dirty="0">
                  <a:solidFill>
                    <a:schemeClr val="tx1"/>
                  </a:solidFill>
                </a:rPr>
                <a:t> </a:t>
              </a:r>
              <a:r>
                <a:rPr lang="es-MX" sz="900" b="1" dirty="0">
                  <a:solidFill>
                    <a:schemeClr val="tx1"/>
                  </a:solidFill>
                </a:rPr>
                <a:t>GERARDO HERNANDEZ ESTRADA</a:t>
              </a:r>
              <a:endParaRPr lang="es-MX" sz="900" dirty="0">
                <a:solidFill>
                  <a:schemeClr val="tx1"/>
                </a:solidFill>
                <a:latin typeface="Verdana" panose="020B0604030504040204" pitchFamily="34" charset="0"/>
              </a:endParaRP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EM07091</a:t>
              </a:r>
              <a:r>
                <a:rPr lang="es-MX" sz="700" dirty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RAMIRO ZÚÑIGA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RIVERA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EM10049</a:t>
              </a:r>
              <a:r>
                <a:rPr lang="es-MX" sz="7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RODRIGUEZ PRINCE 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EM10323</a:t>
              </a:r>
              <a:r>
                <a:rPr lang="es-MX" sz="7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JORGE MENCHACA MARRERO</a:t>
              </a:r>
              <a:endParaRPr lang="es-MX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36519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1911495"/>
            <a:ext cx="0" cy="28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2489569" y="1913770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2015" y="1034956"/>
            <a:ext cx="234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MARÍA DE LOURDES GUERRA GALVÁN </a:t>
              </a: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EM07805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Ciudad Deportiva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980" y="2089213"/>
            <a:ext cx="1980000" cy="820130"/>
            <a:chOff x="5016000" y="1543224"/>
            <a:chExt cx="2157939" cy="1296535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543224"/>
              <a:ext cx="2157939" cy="11384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EM07141</a:t>
              </a:r>
              <a:r>
                <a:rPr lang="es-MX" sz="900" dirty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CESAR J. RENDÓN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GARZA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EM08693</a:t>
              </a:r>
              <a:r>
                <a:rPr lang="es-MX" sz="8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ROSA C. ALVARADO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ROMERO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EM09600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JAVIER A. CORDERO TERRAZAS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EM06903</a:t>
              </a:r>
              <a:r>
                <a:rPr lang="es-MX" sz="900" dirty="0" smtClean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ALFREDO VAZQUEZ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MARTINEZ</a:t>
              </a: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60525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6393" y="3210437"/>
            <a:ext cx="1980000" cy="511611"/>
            <a:chOff x="5016000" y="2374328"/>
            <a:chExt cx="2157939" cy="808802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74328"/>
              <a:ext cx="2157939" cy="67139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EM09665</a:t>
              </a:r>
              <a:r>
                <a:rPr lang="es-MX" sz="800" dirty="0" smtClean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ANA MARTINEZ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RODRIGUEZ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EM10468</a:t>
              </a:r>
              <a:r>
                <a:rPr lang="es-MX" sz="700" dirty="0" smtClean="0">
                  <a:solidFill>
                    <a:srgbClr val="000000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MAGDIEL MORALES RUIZ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94863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0755" y="3360092"/>
            <a:ext cx="1980001" cy="1034218"/>
            <a:chOff x="5016000" y="2053658"/>
            <a:chExt cx="2157940" cy="1454083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2053658"/>
              <a:ext cx="2157939" cy="132818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>
                <a:defRPr/>
              </a:pPr>
              <a:r>
                <a:rPr lang="pt-BR" sz="600" dirty="0" smtClean="0">
                  <a:solidFill>
                    <a:schemeClr val="tx1"/>
                  </a:solidFill>
                </a:rPr>
                <a:t>EM02804</a:t>
              </a:r>
              <a:r>
                <a:rPr lang="pt-BR" sz="800" dirty="0" smtClean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pt-BR" sz="1000" b="1" dirty="0">
                  <a:solidFill>
                    <a:schemeClr val="tx1"/>
                  </a:solidFill>
                </a:rPr>
                <a:t>ARACELI SOTO FERMIN </a:t>
              </a:r>
              <a:endParaRPr lang="pt-BR" sz="9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pt-BR" sz="600" dirty="0">
                  <a:solidFill>
                    <a:schemeClr val="tx1"/>
                  </a:solidFill>
                </a:rPr>
                <a:t>EM04498</a:t>
              </a:r>
              <a:r>
                <a:rPr lang="pt-BR" sz="800" dirty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pt-BR" sz="1000" b="1" dirty="0">
                  <a:solidFill>
                    <a:schemeClr val="tx1"/>
                  </a:solidFill>
                </a:rPr>
                <a:t>EVA RIOJAS SOSA</a:t>
              </a: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EM07993</a:t>
              </a:r>
              <a:r>
                <a:rPr lang="es-MX" sz="800" dirty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es-MX" sz="900" b="1" dirty="0">
                  <a:solidFill>
                    <a:schemeClr val="tx1"/>
                  </a:solidFill>
                </a:rPr>
                <a:t>LIZETH SIFUENTES VERASTEGUI</a:t>
              </a:r>
              <a:endParaRPr lang="es-MX" sz="8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s-MX" sz="600" dirty="0" smtClean="0">
                  <a:solidFill>
                    <a:schemeClr val="tx1"/>
                  </a:solidFill>
                </a:rPr>
                <a:t>EM08905</a:t>
              </a:r>
              <a:r>
                <a:rPr lang="es-MX" sz="800" dirty="0" smtClean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RUBEN A. MEDINA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ARZOLA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EM10467</a:t>
              </a:r>
              <a:r>
                <a:rPr lang="es-MX" sz="800" dirty="0" smtClean="0">
                  <a:solidFill>
                    <a:prstClr val="black"/>
                  </a:solidFill>
                  <a:latin typeface="Verdana" panose="020B0604030504040204" pitchFamily="34" charset="0"/>
                </a:rPr>
                <a:t> </a:t>
              </a:r>
              <a:r>
                <a:rPr lang="es-MX" sz="900" b="1" dirty="0" smtClean="0">
                  <a:solidFill>
                    <a:prstClr val="black"/>
                  </a:solidFill>
                </a:rPr>
                <a:t>MAURICIO ONTIVEROS SANCHEZ</a:t>
              </a:r>
              <a:endParaRPr lang="es-MX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273240"/>
              <a:ext cx="2157938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Instructores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4737" y="2065318"/>
            <a:ext cx="1980000" cy="1660942"/>
            <a:chOff x="5016000" y="722582"/>
            <a:chExt cx="2157939" cy="2335238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22582"/>
              <a:ext cx="2157939" cy="219304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pt-BR" sz="600" dirty="0" smtClean="0">
                  <a:solidFill>
                    <a:prstClr val="black"/>
                  </a:solidFill>
                </a:rPr>
                <a:t>EM05265</a:t>
              </a:r>
              <a:r>
                <a:rPr lang="pt-BR" sz="1000" dirty="0" smtClean="0">
                  <a:solidFill>
                    <a:prstClr val="black"/>
                  </a:solidFill>
                  <a:latin typeface="Verdana" panose="020B0604030504040204" pitchFamily="34" charset="0"/>
                </a:rPr>
                <a:t> </a:t>
              </a:r>
              <a:r>
                <a:rPr lang="pt-BR" sz="1000" b="1" dirty="0">
                  <a:solidFill>
                    <a:prstClr val="black"/>
                  </a:solidFill>
                </a:rPr>
                <a:t>JAVIER AMAYA LINAN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EM08298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HUMBERTOCASTROCARMONA</a:t>
              </a:r>
              <a:endParaRPr lang="es-MX" sz="1000" b="1" dirty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EM08389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RAMIRO CARRILLO MENDOZA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EM08395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GILBERTO GARZA SUAREZ</a:t>
              </a:r>
            </a:p>
            <a:p>
              <a:pPr lvl="0" algn="ctr">
                <a:defRPr/>
              </a:pPr>
              <a:r>
                <a:rPr lang="es-MX" sz="1000" b="1" dirty="0">
                  <a:solidFill>
                    <a:prstClr val="black"/>
                  </a:solidFill>
                </a:rPr>
                <a:t> </a:t>
              </a:r>
              <a:r>
                <a:rPr lang="es-MX" sz="600" dirty="0">
                  <a:solidFill>
                    <a:prstClr val="black"/>
                  </a:solidFill>
                </a:rPr>
                <a:t>EM08402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JOSE CASTAÑEDA  RODRIGUEZ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EM08984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JESUS GARCIA AGUILAR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EM09466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GERARDO LOZADA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MARTINEZ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EM10096</a:t>
              </a:r>
              <a:r>
                <a:rPr lang="es-MX" sz="105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HECTOR D. RIVERA GOMEZ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EM10153</a:t>
              </a:r>
              <a:r>
                <a:rPr lang="es-MX" sz="7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IGNACIO REYES CRUZ </a:t>
              </a:r>
              <a:endParaRPr lang="es-MX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23319"/>
              <a:ext cx="2157938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8278" y="3915057"/>
            <a:ext cx="1980000" cy="526083"/>
            <a:chOff x="5016000" y="2082495"/>
            <a:chExt cx="2157939" cy="831680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082495"/>
              <a:ext cx="2157939" cy="6706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EM06759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ULISES IBARRA SEGURA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EM08055</a:t>
              </a:r>
              <a:r>
                <a:rPr lang="es-MX" sz="900" dirty="0">
                  <a:solidFill>
                    <a:prstClr val="white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JOSE A. VELA GUEVARA 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67967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Técnico en Mantenimiento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975" y="501935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ROBERTO GAYTÁN IRACHETA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EM00530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Ayudante de Electricista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0000" y="5467732"/>
            <a:ext cx="1980001" cy="639861"/>
            <a:chOff x="5016000" y="869996"/>
            <a:chExt cx="2157940" cy="1011550"/>
          </a:xfrm>
          <a:solidFill>
            <a:schemeClr val="bg1"/>
          </a:solidFill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869996"/>
              <a:ext cx="2157939" cy="7770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EM05724</a:t>
              </a:r>
              <a:r>
                <a:rPr lang="es-ES" sz="7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</a:t>
              </a:r>
              <a:r>
                <a:rPr lang="es-ES" sz="1000" b="1" dirty="0">
                  <a:solidFill>
                    <a:schemeClr val="tx1"/>
                  </a:solidFill>
                </a:rPr>
                <a:t>M. CASTILLA CARREON 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EM09353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JESÚS HERNÁNDEZ BANDA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EM10237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MARTINEZ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470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Ayudante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80667" y="50280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JUAN A. VILLAZANA SAUCEDO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EM08087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Oficial Mecánico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80667" y="5578460"/>
            <a:ext cx="1980000" cy="485029"/>
            <a:chOff x="5016000" y="1040447"/>
            <a:chExt cx="2157939" cy="766778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313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EM04447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M. LIDIA LOMAS REYES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EM08285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ARTEMISA PEREZ ZAMORA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7272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Intendente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78379" y="50173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VICENTE LINARES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EM09409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Cabo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8722" y="4044508"/>
            <a:ext cx="1980000" cy="444920"/>
            <a:chOff x="5016000" y="1040449"/>
            <a:chExt cx="2157939" cy="703370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389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EM07816</a:t>
              </a:r>
              <a:r>
                <a:rPr lang="es-MX" sz="700" dirty="0">
                  <a:solidFill>
                    <a:srgbClr val="000000"/>
                  </a:solidFill>
                  <a:latin typeface="Verdana" panose="020B0604030504040204" pitchFamily="34" charset="0"/>
                </a:rPr>
                <a:t> </a:t>
              </a:r>
              <a:r>
                <a:rPr lang="es-MX" sz="900" b="1" dirty="0">
                  <a:solidFill>
                    <a:srgbClr val="000000"/>
                  </a:solidFill>
                </a:rPr>
                <a:t>RADAMES CASTILLA </a:t>
              </a:r>
              <a:r>
                <a:rPr lang="es-MX" sz="900" b="1" dirty="0" smtClean="0">
                  <a:solidFill>
                    <a:srgbClr val="000000"/>
                  </a:solidFill>
                </a:rPr>
                <a:t>CARRAZCO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EM03045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JAVIER MARTINEZ ESPINOZA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0931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Chofer Carga General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91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Conector recto 124"/>
          <p:cNvCxnSpPr/>
          <p:nvPr/>
        </p:nvCxnSpPr>
        <p:spPr>
          <a:xfrm>
            <a:off x="10690232" y="1991443"/>
            <a:ext cx="0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8422920" y="1991443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>
            <a:off x="3879833" y="1991443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2" name="Conector recto 121"/>
          <p:cNvCxnSpPr/>
          <p:nvPr/>
        </p:nvCxnSpPr>
        <p:spPr>
          <a:xfrm>
            <a:off x="1523491" y="1991443"/>
            <a:ext cx="0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1533765" y="1991443"/>
            <a:ext cx="91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LIMPIEZA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ÁREA DE BOTEO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88533" y="1419601"/>
            <a:ext cx="76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9223" y="221305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ILSE Y. LUNA MARTINEZ</a:t>
              </a: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EM09695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889833" y="221507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JAVIER REYES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EM08674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de Personal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30154" y="22097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1" name="Rectángulo 1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BARRIENTOS GOUJON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EM07762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de Cuadrillas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03142" y="220389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MARIO ESTRADA CARRILLO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EM07734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Limpieza Negocios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5491" y="1263787"/>
            <a:ext cx="2340000" cy="389165"/>
            <a:chOff x="5016000" y="1040449"/>
            <a:chExt cx="2157939" cy="615227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OVIDIO CUELLAR CARRALES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EM07062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8" name="Conector recto 37"/>
          <p:cNvCxnSpPr/>
          <p:nvPr/>
        </p:nvCxnSpPr>
        <p:spPr>
          <a:xfrm flipH="1">
            <a:off x="1512981" y="2821676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6093218" y="2818822"/>
            <a:ext cx="76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9830" y="2907449"/>
            <a:ext cx="11156175" cy="3872714"/>
            <a:chOff x="4877172" y="1695378"/>
            <a:chExt cx="4884330" cy="6131102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877172" y="1695378"/>
              <a:ext cx="4879621" cy="593490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5" spcCol="1270" rtlCol="0" anchor="ctr" anchorCtr="0">
              <a:noAutofit/>
              <a:flatTx/>
            </a:bodyPr>
            <a:lstStyle/>
            <a:p>
              <a:r>
                <a:rPr lang="es-MX" sz="600" dirty="0"/>
                <a:t>EM05238</a:t>
              </a:r>
              <a:r>
                <a:rPr lang="es-MX" sz="900" dirty="0"/>
                <a:t> </a:t>
              </a:r>
              <a:r>
                <a:rPr lang="es-MX" sz="1000" b="1" dirty="0"/>
                <a:t>HECTOR A. MORENO CALDERON</a:t>
              </a:r>
              <a:endParaRPr lang="es-MX" sz="900" b="1" dirty="0"/>
            </a:p>
            <a:p>
              <a:r>
                <a:rPr lang="es-MX" sz="600" dirty="0"/>
                <a:t>EM05401</a:t>
              </a:r>
              <a:r>
                <a:rPr lang="es-MX" sz="900" b="1" dirty="0"/>
                <a:t> </a:t>
              </a:r>
              <a:r>
                <a:rPr lang="es-MX" sz="1000" b="1" dirty="0"/>
                <a:t>RUBEN VEGA LINCON</a:t>
              </a:r>
            </a:p>
            <a:p>
              <a:r>
                <a:rPr lang="es-MX" sz="600" dirty="0"/>
                <a:t>EM08945</a:t>
              </a:r>
              <a:r>
                <a:rPr lang="es-MX" sz="1000" b="1" dirty="0"/>
                <a:t> MAURO V. RAMIREZ MEDINA</a:t>
              </a:r>
            </a:p>
            <a:p>
              <a:r>
                <a:rPr lang="es-MX" sz="600" dirty="0"/>
                <a:t>EM00380</a:t>
              </a:r>
              <a:r>
                <a:rPr lang="es-MX" sz="1000" b="1" dirty="0"/>
                <a:t> SILVERIO SIFUENTES MIRELES </a:t>
              </a:r>
            </a:p>
            <a:p>
              <a:r>
                <a:rPr lang="es-MX" sz="600" dirty="0"/>
                <a:t>EM00837</a:t>
              </a:r>
              <a:r>
                <a:rPr lang="es-MX" sz="1000" b="1" dirty="0"/>
                <a:t> AMADOR GAMEZ MORENO </a:t>
              </a:r>
            </a:p>
            <a:p>
              <a:r>
                <a:rPr lang="es-MX" sz="600" dirty="0"/>
                <a:t>EM03049</a:t>
              </a:r>
              <a:r>
                <a:rPr lang="es-MX" sz="1000" b="1" dirty="0"/>
                <a:t> VICTOR M. DE LA CRUZ ESCAMILLA</a:t>
              </a:r>
            </a:p>
            <a:p>
              <a:r>
                <a:rPr lang="es-MX" sz="600" dirty="0"/>
                <a:t>EM04650</a:t>
              </a:r>
              <a:r>
                <a:rPr lang="es-MX" sz="1000" b="1" dirty="0"/>
                <a:t> JOSE A. BRIONES CAMARILLO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EM09232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MARCO A. SILVA RIOS </a:t>
              </a:r>
            </a:p>
            <a:p>
              <a:r>
                <a:rPr lang="es-MX" sz="600" dirty="0"/>
                <a:t>EM09248</a:t>
              </a:r>
              <a:r>
                <a:rPr lang="es-MX" sz="1000" b="1" dirty="0"/>
                <a:t> EFRAIN PADILLA MORALES </a:t>
              </a:r>
            </a:p>
            <a:p>
              <a:r>
                <a:rPr lang="es-MX" sz="600" dirty="0"/>
                <a:t>EM04861</a:t>
              </a:r>
              <a:r>
                <a:rPr lang="es-MX" sz="1000" b="1" dirty="0"/>
                <a:t> JUAN R. BERNAL SANCHEZ</a:t>
              </a:r>
            </a:p>
            <a:p>
              <a:r>
                <a:rPr lang="es-MX" sz="600" dirty="0"/>
                <a:t>EM08337</a:t>
              </a:r>
              <a:r>
                <a:rPr lang="es-MX" sz="800" b="1" dirty="0"/>
                <a:t> </a:t>
              </a:r>
              <a:r>
                <a:rPr lang="es-MX" sz="1000" b="1" dirty="0"/>
                <a:t>LAZARO S. ARANDA HIDROGO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EM08337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LUIS A. DE LOS SANTOS SIFUENTES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EM00559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ALVARO B. NARVAEZ ARANDA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EM07375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JULIO GUERRERO DE LEON 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EM06454</a:t>
              </a:r>
              <a:r>
                <a:rPr lang="es-MX" sz="6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C. RUIZ 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EM08553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JUAN F. VILLASANA RODRIGUEZ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EM06119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REGINO VILLA </a:t>
              </a:r>
              <a:r>
                <a:rPr lang="es-MX" sz="1000" b="1" dirty="0" smtClean="0"/>
                <a:t>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EM07328</a:t>
              </a:r>
              <a:r>
                <a:rPr lang="es-MX" sz="10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JESUS A. LOPEZ VASQUEZ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EM08335</a:t>
              </a:r>
              <a:r>
                <a:rPr lang="es-MX" sz="10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E. SANCHEZ FLORES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EM00303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ATILANO GRACIAS RAMOS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EM00391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ERNESTO VALDEZ GONZALEZ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EM01928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ARSENIO MUÑOZ MORENO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EM04753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FRANCISCO AGUILAR DE HOYOS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EM04503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SIMON A. HERNANDEZ GUERRERO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EM04061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CARLOS GARZA REZA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EM05937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MANUEL GOMEZ CASTRO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EM05222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FERNANDO SANCHEZ LEIJA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EM03473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RAYMUNDO CRUZ LOPEZ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EM08331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A. GUTIERREZ JIMENEZ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EM08880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JESUS VALDEZ VÁZQUEZ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EM00335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P. MARTINEZ DE LA </a:t>
              </a:r>
              <a:r>
                <a:rPr lang="es-MX" sz="1000" b="1" dirty="0" smtClean="0"/>
                <a:t>PAZ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EM06728</a:t>
              </a:r>
              <a:r>
                <a:rPr lang="es-MX" sz="8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E. MARTINEZ BRISEÑO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EM04654 </a:t>
              </a:r>
              <a:r>
                <a:rPr lang="es-MX" sz="1000" b="1" dirty="0"/>
                <a:t>JOSE L. AGUILAR </a:t>
              </a:r>
              <a:r>
                <a:rPr lang="es-MX" sz="1000" b="1" dirty="0" err="1"/>
                <a:t>AGUILAR</a:t>
              </a:r>
              <a:endParaRPr lang="es-MX" sz="1000" b="1" dirty="0"/>
            </a:p>
            <a:p>
              <a:r>
                <a:rPr lang="es-MX" sz="600" dirty="0">
                  <a:solidFill>
                    <a:prstClr val="black"/>
                  </a:solidFill>
                </a:rPr>
                <a:t>EM00387 </a:t>
              </a:r>
              <a:r>
                <a:rPr lang="es-MX" sz="1000" b="1" dirty="0"/>
                <a:t>LUIS E. TELLEZ CASTRO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EM08946 </a:t>
              </a:r>
              <a:r>
                <a:rPr lang="es-MX" sz="1000" b="1" dirty="0"/>
                <a:t>HECTOR M. SAUCEDO ESPARZA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EM08985 </a:t>
              </a:r>
              <a:r>
                <a:rPr lang="es-MX" sz="1000" b="1" dirty="0"/>
                <a:t>LUIS M. MARTINEZ MINOR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EM04303 </a:t>
              </a:r>
              <a:r>
                <a:rPr lang="es-MX" sz="1000" b="1" dirty="0"/>
                <a:t>MARCO A. SILVA SEISPRADO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EM04050 </a:t>
              </a:r>
              <a:r>
                <a:rPr lang="es-MX" sz="1000" b="1" dirty="0"/>
                <a:t>JUAN JOSE LEON GUEL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EM05152 </a:t>
              </a:r>
              <a:r>
                <a:rPr lang="es-MX" sz="1000" b="1" dirty="0"/>
                <a:t>JUAN A. RODRIGUEZ VAZQUEZ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EM08955 </a:t>
              </a:r>
              <a:r>
                <a:rPr lang="es-MX" sz="1000" b="1" dirty="0"/>
                <a:t>CECILIO J. FUENTES PEREZ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EM05095 </a:t>
              </a:r>
              <a:r>
                <a:rPr lang="es-MX" sz="1000" b="1" dirty="0"/>
                <a:t>EZEQUIEL RODRIGUEZ REYES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EM09540 </a:t>
              </a:r>
              <a:r>
                <a:rPr lang="es-MX" sz="1000" b="1" dirty="0"/>
                <a:t>MANUEL E. CAMARILLO FABELA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EM05970 </a:t>
              </a:r>
              <a:r>
                <a:rPr lang="es-MX" sz="1000" b="1" dirty="0"/>
                <a:t>JORGE A. REYES TOVAR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EM09547 </a:t>
              </a:r>
              <a:r>
                <a:rPr lang="es-MX" sz="1000" b="1" dirty="0"/>
                <a:t>HECTOR A. AGUILAR CASTILLO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EM08333 </a:t>
              </a:r>
              <a:r>
                <a:rPr lang="es-MX" sz="1000" b="1" dirty="0"/>
                <a:t>OMAR E. CABRERA ESPARZA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EM08336 </a:t>
              </a:r>
              <a:r>
                <a:rPr lang="es-MX" sz="1000" b="1" dirty="0"/>
                <a:t>IVAN LARA PUENTE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EM02278 </a:t>
              </a:r>
              <a:r>
                <a:rPr lang="es-MX" sz="1000" b="1" dirty="0"/>
                <a:t>ARMANDO CARRILLO SANCHEZ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EM06719 </a:t>
              </a:r>
              <a:r>
                <a:rPr lang="es-MX" sz="1000" b="1" dirty="0"/>
                <a:t>JUAN M. MELENDEZ VALERO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EM01360 </a:t>
              </a:r>
              <a:r>
                <a:rPr lang="es-MX" sz="1000" b="1" dirty="0"/>
                <a:t>RUBEN SANCHEZ SEGURA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EM09624 </a:t>
              </a:r>
              <a:r>
                <a:rPr lang="es-MX" sz="1000" b="1" dirty="0"/>
                <a:t>JOSE R. GAYTAN QUIROZ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EM00336 </a:t>
              </a:r>
              <a:r>
                <a:rPr lang="es-MX" sz="1000" b="1" dirty="0"/>
                <a:t>JUAN M. DE LA PAZ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EM05400 </a:t>
              </a:r>
              <a:r>
                <a:rPr lang="es-MX" sz="1000" b="1" dirty="0"/>
                <a:t>PEDRO R. DE LA CRUZ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EM09583 </a:t>
              </a:r>
              <a:r>
                <a:rPr lang="es-MX" sz="1000" b="1" dirty="0"/>
                <a:t>LUIS A. ROCHA BARRON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EM00263 </a:t>
              </a:r>
              <a:r>
                <a:rPr lang="es-MX" sz="1000" b="1" dirty="0"/>
                <a:t>LAZARO ARANDA CARRILLO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EM05005 </a:t>
              </a:r>
              <a:r>
                <a:rPr lang="es-MX" sz="1000" b="1" dirty="0"/>
                <a:t>OTONIEL FRANCO DE LA CRUZ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EM09433 </a:t>
              </a:r>
              <a:r>
                <a:rPr lang="es-MX" sz="1000" b="1" dirty="0"/>
                <a:t>JONATHAN I. RIOS HERNANDEZ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EM04653 </a:t>
              </a:r>
              <a:r>
                <a:rPr lang="es-MX" sz="1000" b="1" dirty="0"/>
                <a:t>AARON R. MELENDEZ 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EM01442 </a:t>
              </a:r>
              <a:r>
                <a:rPr lang="es-MX" sz="1000" b="1" dirty="0"/>
                <a:t>FRANCISCO VAZQUEZ SOLIS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EM07359 </a:t>
              </a:r>
              <a:r>
                <a:rPr lang="es-MX" sz="1000" b="1" dirty="0"/>
                <a:t>CARLOS E. LARA RAMOS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EM09542 </a:t>
              </a:r>
              <a:r>
                <a:rPr lang="es-MX" sz="1000" b="1" dirty="0"/>
                <a:t>OSCAR A. MARTINEZ EGUIA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EM08913 </a:t>
              </a:r>
              <a:r>
                <a:rPr lang="es-MX" sz="1000" b="1" dirty="0"/>
                <a:t>EDGAR U. IBARRA ARRIAGA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EM00285 </a:t>
              </a:r>
              <a:r>
                <a:rPr lang="es-MX" sz="1000" b="1" dirty="0"/>
                <a:t>JUAN M. DE LA CRUZ RODRIOGUEZ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EM00342 </a:t>
              </a:r>
              <a:r>
                <a:rPr lang="es-MX" sz="1000" b="1" dirty="0"/>
                <a:t>ROBERTO MATA 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EM03340 </a:t>
              </a:r>
              <a:r>
                <a:rPr lang="es-MX" sz="1000" b="1" dirty="0"/>
                <a:t>JOSE A. MARTINEZ </a:t>
              </a:r>
              <a:r>
                <a:rPr lang="es-MX" sz="1000" b="1" dirty="0" smtClean="0"/>
                <a:t>NAVARRETE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EM09726 </a:t>
              </a:r>
              <a:r>
                <a:rPr lang="es-MX" sz="1000" b="1" dirty="0"/>
                <a:t>ROGELIO HERNANDEZ </a:t>
              </a:r>
              <a:r>
                <a:rPr lang="es-MX" sz="1000" b="1" dirty="0" smtClean="0"/>
                <a:t>HDZ.</a:t>
              </a:r>
              <a:endParaRPr lang="es-MX" sz="1000" b="1" dirty="0"/>
            </a:p>
            <a:p>
              <a:r>
                <a:rPr lang="es-MX" sz="700" dirty="0">
                  <a:solidFill>
                    <a:prstClr val="black"/>
                  </a:solidFill>
                </a:rPr>
                <a:t>EM00747 </a:t>
              </a:r>
              <a:r>
                <a:rPr lang="es-MX" sz="1000" b="1" dirty="0"/>
                <a:t>JOSE E. ESTUPIÑAN TORRES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EM09706 </a:t>
              </a:r>
              <a:r>
                <a:rPr lang="es-MX" sz="1000" b="1" dirty="0"/>
                <a:t>RAUL F. GUERRA SANDOVAL 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EM07372 </a:t>
              </a:r>
              <a:r>
                <a:rPr lang="es-MX" sz="1000" b="1" dirty="0"/>
                <a:t>ALDO I. MELENDEZ MARTINEZ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EM09274 </a:t>
              </a:r>
              <a:r>
                <a:rPr lang="es-MX" sz="1000" b="1" dirty="0"/>
                <a:t>LEONARDO BELMARES VAZQUEZ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EM09669 </a:t>
              </a:r>
              <a:r>
                <a:rPr lang="es-MX" sz="1000" b="1" dirty="0"/>
                <a:t>JOSE G. RAMIREZ MEDINA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EM03417 </a:t>
              </a:r>
              <a:r>
                <a:rPr lang="es-MX" sz="900" b="1" dirty="0"/>
                <a:t>SILVERIO CABALLERO MONTEMAYOR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EM05525 </a:t>
              </a:r>
              <a:r>
                <a:rPr lang="es-MX" sz="1000" b="1" dirty="0"/>
                <a:t>MIGUEL D. CASTRO RAMOS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EM08947 </a:t>
              </a:r>
              <a:r>
                <a:rPr lang="es-MX" sz="1000" b="1" dirty="0"/>
                <a:t>CLAUDIO A. VAZQUEZ MARTINEZ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EM08551 </a:t>
              </a:r>
              <a:r>
                <a:rPr lang="es-MX" sz="1000" b="1" dirty="0"/>
                <a:t>CRUZ GRIMALDO VALDEZ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EM08949 </a:t>
              </a:r>
              <a:r>
                <a:rPr lang="es-MX" sz="1000" b="1" dirty="0"/>
                <a:t>EDUARDO H. GUAJARDO PEREZ</a:t>
              </a:r>
            </a:p>
            <a:p>
              <a:r>
                <a:rPr lang="es-MX" sz="700" dirty="0" smtClean="0">
                  <a:solidFill>
                    <a:prstClr val="black"/>
                  </a:solidFill>
                </a:rPr>
                <a:t>EM09751 </a:t>
              </a:r>
              <a:r>
                <a:rPr lang="es-MX" sz="1000" b="1" dirty="0"/>
                <a:t>JUAN E. TORRES RUIZ </a:t>
              </a:r>
            </a:p>
            <a:p>
              <a:r>
                <a:rPr lang="es-MX" sz="700" dirty="0" smtClean="0">
                  <a:solidFill>
                    <a:prstClr val="black"/>
                  </a:solidFill>
                </a:rPr>
                <a:t>EM04049 </a:t>
              </a:r>
              <a:r>
                <a:rPr lang="es-MX" sz="1000" b="1" dirty="0"/>
                <a:t>JOSE L. RODRIGUEZ GUTIERREZ</a:t>
              </a:r>
            </a:p>
            <a:p>
              <a:r>
                <a:rPr lang="es-MX" sz="700" dirty="0" smtClean="0">
                  <a:solidFill>
                    <a:prstClr val="black"/>
                  </a:solidFill>
                </a:rPr>
                <a:t>EM09377 </a:t>
              </a:r>
              <a:r>
                <a:rPr lang="es-MX" sz="1000" b="1" dirty="0"/>
                <a:t>ASENCION PEREZ DELGADO</a:t>
              </a:r>
              <a:endParaRPr lang="es-MX" sz="700" dirty="0">
                <a:solidFill>
                  <a:prstClr val="black"/>
                </a:solidFill>
              </a:endParaRPr>
            </a:p>
            <a:p>
              <a:r>
                <a:rPr lang="es-MX" sz="700" dirty="0">
                  <a:solidFill>
                    <a:prstClr val="black"/>
                  </a:solidFill>
                </a:rPr>
                <a:t>EM08843 </a:t>
              </a:r>
              <a:r>
                <a:rPr lang="es-MX" sz="1000" b="1" dirty="0"/>
                <a:t>JUAN CORNELIO ROJAS LINARES</a:t>
              </a:r>
            </a:p>
            <a:p>
              <a:pPr lvl="0"/>
              <a:r>
                <a:rPr lang="es-MX" sz="700" dirty="0">
                  <a:solidFill>
                    <a:prstClr val="black"/>
                  </a:solidFill>
                </a:rPr>
                <a:t>EM03859 </a:t>
              </a:r>
              <a:r>
                <a:rPr lang="es-MX" sz="1000" b="1" dirty="0">
                  <a:solidFill>
                    <a:prstClr val="black"/>
                  </a:solidFill>
                </a:rPr>
                <a:t>ADOLFO GARZA </a:t>
              </a:r>
              <a:r>
                <a:rPr lang="es-MX" sz="1000" b="1" dirty="0" err="1">
                  <a:solidFill>
                    <a:prstClr val="black"/>
                  </a:solidFill>
                </a:rPr>
                <a:t>GARZA</a:t>
              </a:r>
              <a:endParaRPr lang="es-MX" sz="1000" b="1" dirty="0">
                <a:solidFill>
                  <a:prstClr val="black"/>
                </a:solidFill>
              </a:endParaRP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EM10021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JESUCITA GARCIA SAUCEDO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EM10036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YADIRA GABRIELA GARZA MOLINA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EM10038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MARGARITA LINCON RODRIGUEZ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EM10087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ORLANDO CONTRERAS FLORES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EM10099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RENTERIA RAMOS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EM10103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RAQUEL PEREZ CEDILLO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EM10105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SAN JUANA MENDEZ HERNANDEZ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EM10106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SERGIO GUERRERO GONZALEZ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EM10120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BENITO CASTAÑEDA RODRIGUEZ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EM10123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CUBILLO BUENO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EM10140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RAFAEL MELENDEZ RIOS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EM10173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FEDERICO ALDRETE SANCHEZ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EM10242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RAMIRO MATA MARTINEZ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EM07232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LUIS A. </a:t>
              </a:r>
              <a:r>
                <a:rPr lang="es-ES" sz="1000" b="1" dirty="0">
                  <a:solidFill>
                    <a:prstClr val="black"/>
                  </a:solidFill>
                </a:rPr>
                <a:t>MENCHACA MARTELL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700" dirty="0">
                  <a:solidFill>
                    <a:prstClr val="black"/>
                  </a:solidFill>
                </a:rPr>
                <a:t>EM04153</a:t>
              </a:r>
              <a:r>
                <a:rPr lang="es-ES" sz="900" dirty="0">
                  <a:solidFill>
                    <a:prstClr val="black"/>
                  </a:solidFill>
                </a:rPr>
                <a:t> </a:t>
              </a:r>
              <a:r>
                <a:rPr lang="es-ES" sz="1050" b="1" dirty="0">
                  <a:solidFill>
                    <a:prstClr val="black"/>
                  </a:solidFill>
                </a:rPr>
                <a:t>SALVADOR FIERRO RIVERA </a:t>
              </a:r>
              <a:endParaRPr lang="es-ES" sz="105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EM10279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JESUS M. GAMEZ HERNANDEZ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EM10290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ROBERTO REGINO GELASIO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EM10293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MARIO MONTOYA CANTU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EM10305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GUADALUPE SOTO VAZQUEZ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EM10338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FRANCISCO J. GALVAN PONCE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EM10375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ANA M. ALVAREZ ROCHA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EM10377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EDUARDO MELENDEZ CORTEZ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EM10380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CANDELARIO MALDONADO B.</a:t>
              </a:r>
              <a:endParaRPr lang="es-ES" sz="1050" b="1" dirty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EM10381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JESUS BARBOZA MARQUEZ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EM10394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BERTHA RIVERA HERNANDEZ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EM10400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JOSE M. CEDILLO HERNANDEZ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EM10410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JOSE BENIGNO IBAÑEZ BUENO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EM10458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JOSE LUIS GARZA BEDOLLA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EM10304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EDUARDO GUAJARDO PEREZ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EM10485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MARGIL GONZALEZ ANGUIANO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EM10486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VICTOR RAMIREZ NEIRO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EM10487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BLANCA A. RAMIREZ MEDINA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EM10488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ANGEL R. MARTINEZ ROMERO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EM10492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JONATHAN DE LA CRUZ GLZ.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EM07661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>
                  <a:solidFill>
                    <a:prstClr val="black"/>
                  </a:solidFill>
                </a:rPr>
                <a:t>DANIEL I. LÓPEZ GARCÍA 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defTabSz="400050">
                <a:spcBef>
                  <a:spcPct val="0"/>
                </a:spcBef>
              </a:pPr>
              <a:r>
                <a:rPr lang="es-ES" sz="700" dirty="0">
                  <a:solidFill>
                    <a:prstClr val="black"/>
                  </a:solidFill>
                </a:rPr>
                <a:t>EM10401</a:t>
              </a:r>
              <a:r>
                <a:rPr lang="es-ES" sz="1000" b="1" dirty="0">
                  <a:solidFill>
                    <a:prstClr val="black"/>
                  </a:solidFill>
                </a:rPr>
                <a:t> </a:t>
              </a:r>
              <a:r>
                <a:rPr lang="es-ES" sz="1050" b="1" dirty="0">
                  <a:solidFill>
                    <a:prstClr val="black"/>
                  </a:solidFill>
                </a:rPr>
                <a:t>EDGAR ESQUIVEL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GUTIERREZ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EM10509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ANDRIK RODRIGUEZ ESQUIVEL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877172" y="7585326"/>
              <a:ext cx="4884330" cy="2411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Operadores, Ayudantes y Peones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377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Conector recto 124"/>
          <p:cNvCxnSpPr/>
          <p:nvPr/>
        </p:nvCxnSpPr>
        <p:spPr>
          <a:xfrm>
            <a:off x="10690232" y="2411852"/>
            <a:ext cx="0" cy="10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7540034" y="2412155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>
            <a:off x="4655397" y="2414641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2" name="Conector recto 121"/>
          <p:cNvCxnSpPr/>
          <p:nvPr/>
        </p:nvCxnSpPr>
        <p:spPr>
          <a:xfrm>
            <a:off x="1523491" y="2411852"/>
            <a:ext cx="0" cy="13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1533765" y="2411852"/>
            <a:ext cx="91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LIMPIEZA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ÁREA DE CONTENEDORES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87962" y="1408968"/>
            <a:ext cx="76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6088614" y="1984518"/>
            <a:ext cx="230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32626" y="17795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HORTENCIA O. CÁRDENAS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EM07702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9905" y="1263155"/>
            <a:ext cx="2340000" cy="389165"/>
            <a:chOff x="5016000" y="1040449"/>
            <a:chExt cx="2157939" cy="615227"/>
          </a:xfrm>
        </p:grpSpPr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JIMÉNEZ SORIANO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EM09787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6967" y="27094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REYNALDO URIBE MUÑOZ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EM08427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Contenedores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3209" y="2644716"/>
            <a:ext cx="1980000" cy="1486823"/>
            <a:chOff x="5016000" y="755990"/>
            <a:chExt cx="2157939" cy="2350516"/>
          </a:xfrm>
          <a:solidFill>
            <a:schemeClr val="bg1"/>
          </a:solidFill>
        </p:grpSpPr>
        <p:sp>
          <p:nvSpPr>
            <p:cNvPr id="111" name="Rectángulo 1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55990"/>
              <a:ext cx="2157939" cy="219942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EM10037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M. QUIÑONES AGUILAR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EM10046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FATIMA SOTO GARCIA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HECTOR GARCIA REGINO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L. LAVADOR MORENO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FRANCO GONZALEZ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EM10322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NOE ARTURO ORTIZ GARIBAY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BRENDA P. DE ANDA RAMIREZ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EM10476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DAVID GONZALEZ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72005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06991" y="334215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DE DIOS GARCÍA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EM09245</a:t>
              </a:r>
              <a:r>
                <a:rPr lang="es-ES" sz="800" dirty="0" smtClean="0">
                  <a:solidFill>
                    <a:prstClr val="black"/>
                  </a:solidFill>
                </a:rPr>
                <a:t> Relleno Sanitario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6" name="Grupo 1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1290" y="3670664"/>
            <a:ext cx="1980000" cy="1720013"/>
            <a:chOff x="5016000" y="2398787"/>
            <a:chExt cx="2157939" cy="2719153"/>
          </a:xfrm>
          <a:solidFill>
            <a:schemeClr val="bg1"/>
          </a:solidFill>
        </p:grpSpPr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98787"/>
              <a:ext cx="2157939" cy="259037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EM03187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SAN JUAN DE DIOS LARA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VQZ.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EM06035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JESUS MARTINEZ DE LA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PAZ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EM06383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JESUS </a:t>
              </a:r>
              <a:r>
                <a:rPr lang="es-ES_tradnl" sz="1000" b="1" dirty="0">
                  <a:solidFill>
                    <a:schemeClr val="tx1"/>
                  </a:solidFill>
                </a:rPr>
                <a:t>VASQUEZ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RODRIGUEZ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EM07539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JOAQUIN PEÑA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TORRES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EM09229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JUAN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D. </a:t>
              </a:r>
              <a:r>
                <a:rPr lang="es-ES_tradnl" sz="1000" b="1" dirty="0">
                  <a:solidFill>
                    <a:schemeClr val="tx1"/>
                  </a:solidFill>
                </a:rPr>
                <a:t>HARO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MALDONADO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EM09442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JOEL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A. </a:t>
              </a:r>
              <a:r>
                <a:rPr lang="es-ES_tradnl" sz="1000" b="1" dirty="0">
                  <a:solidFill>
                    <a:schemeClr val="tx1"/>
                  </a:solidFill>
                </a:rPr>
                <a:t>CASTRO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MARTINEZ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schemeClr val="tx1"/>
                  </a:solidFill>
                </a:rPr>
                <a:t>EM09602</a:t>
              </a:r>
              <a:r>
                <a:rPr lang="es-ES_tradnl" sz="700" b="1" dirty="0" smtClean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JUAN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P. </a:t>
              </a:r>
              <a:r>
                <a:rPr lang="es-ES_tradnl" sz="1000" b="1" dirty="0">
                  <a:solidFill>
                    <a:schemeClr val="tx1"/>
                  </a:solidFill>
                </a:rPr>
                <a:t>HUITRON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ZAPATA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EM09603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VICENTE </a:t>
              </a:r>
              <a:r>
                <a:rPr lang="es-ES_tradnl" sz="1000" b="1" dirty="0">
                  <a:solidFill>
                    <a:schemeClr val="tx1"/>
                  </a:solidFill>
                </a:rPr>
                <a:t>DUQUE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RODRIGUEZ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schemeClr val="tx1"/>
                  </a:solidFill>
                </a:rPr>
                <a:t>EM09715</a:t>
              </a:r>
              <a:r>
                <a:rPr lang="es-ES_tradnl" sz="700" b="1" dirty="0" smtClean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JUAN LUIS VALDEZ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CASTILLO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EM10149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LAZARO GUERRA ESTRADA</a:t>
              </a:r>
              <a:endParaRPr lang="es-ES_tradnl" sz="1000" b="1" dirty="0">
                <a:solidFill>
                  <a:srgbClr val="000000"/>
                </a:solidFill>
              </a:endParaRPr>
            </a:p>
          </p:txBody>
        </p:sp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488344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9" name="Grupo 1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73613" y="2703143"/>
            <a:ext cx="1980000" cy="524550"/>
            <a:chOff x="5016000" y="4767896"/>
            <a:chExt cx="2157939" cy="829256"/>
          </a:xfrm>
          <a:solidFill>
            <a:schemeClr val="bg1"/>
          </a:solidFill>
        </p:grpSpPr>
        <p:sp>
          <p:nvSpPr>
            <p:cNvPr id="120" name="Rectángulo 1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767896"/>
              <a:ext cx="2157939" cy="69575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700" dirty="0">
                  <a:solidFill>
                    <a:schemeClr val="tx1"/>
                  </a:solidFill>
                </a:rPr>
                <a:t>EM08108</a:t>
              </a:r>
              <a:r>
                <a:rPr lang="es-MX" sz="1000" b="1" dirty="0">
                  <a:solidFill>
                    <a:prstClr val="black"/>
                  </a:solidFill>
                </a:rPr>
                <a:t> MANUEL MARTINEZ GAYTAN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EM09383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JOSE E. MORALES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CAMPOS	</a:t>
              </a:r>
            </a:p>
          </p:txBody>
        </p:sp>
        <p:sp>
          <p:nvSpPr>
            <p:cNvPr id="121" name="Rectángulo 1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536265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9" name="Conector recto 38"/>
          <p:cNvCxnSpPr/>
          <p:nvPr/>
        </p:nvCxnSpPr>
        <p:spPr>
          <a:xfrm>
            <a:off x="9207045" y="2414901"/>
            <a:ext cx="0" cy="21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19686" y="4467625"/>
            <a:ext cx="1980000" cy="951603"/>
            <a:chOff x="5016000" y="1280644"/>
            <a:chExt cx="2157939" cy="1504379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80644"/>
              <a:ext cx="2157939" cy="134566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EM00505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/>
                <a:t>SAMUEL CARDOZA VILLANUEVA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EM00754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GARCÍA CORREA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EM01989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R. CÓRDOVA SUAREZ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EM08873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PABLO VALDEZ MORENO 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EM10474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IVAN CASTILLO LOPEZ </a:t>
              </a: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550525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78013" y="35031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ALEJANDRO BARCO RIVERO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EM10325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07009" y="2700805"/>
            <a:ext cx="1980000" cy="359999"/>
            <a:chOff x="5016000" y="1040449"/>
            <a:chExt cx="2157939" cy="593937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ANTONIO AGUILAR GONZÁLEZ </a:t>
              </a: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EM06933</a:t>
              </a:r>
              <a:r>
                <a:rPr lang="es-ES" sz="9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Mantenimiento</a:t>
              </a:r>
              <a:endParaRPr lang="es-ES" sz="9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059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Conector recto 48"/>
          <p:cNvCxnSpPr/>
          <p:nvPr/>
        </p:nvCxnSpPr>
        <p:spPr>
          <a:xfrm>
            <a:off x="8469307" y="3687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3624237" y="3687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5" name="Conector recto 124"/>
          <p:cNvCxnSpPr/>
          <p:nvPr/>
        </p:nvCxnSpPr>
        <p:spPr>
          <a:xfrm>
            <a:off x="10690232" y="2643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2" name="Conector recto 121"/>
          <p:cNvCxnSpPr/>
          <p:nvPr/>
        </p:nvCxnSpPr>
        <p:spPr>
          <a:xfrm>
            <a:off x="1523491" y="2643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1514715" y="2643087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LIMPIEZA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ÁREA DE CUADRILLAS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8548" y="1419601"/>
            <a:ext cx="0" cy="12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765" y="18990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MIRIAM V. CORTINAS RODRIGUEZ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EM09930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1539" y="294509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M. CRISTAN MONRREAL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EM09264</a:t>
              </a:r>
              <a:r>
                <a:rPr lang="es-ES" sz="800" dirty="0" smtClean="0">
                  <a:solidFill>
                    <a:prstClr val="black"/>
                  </a:solidFill>
                </a:rPr>
                <a:t> Apoyo Supervisión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03142" y="294698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G. GARCÍA ALVARADO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EM7817</a:t>
              </a:r>
              <a:r>
                <a:rPr lang="es-ES" sz="800" dirty="0" smtClean="0">
                  <a:solidFill>
                    <a:prstClr val="black"/>
                  </a:solidFill>
                </a:rPr>
                <a:t> Apoyo Supervisión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649" y="1276770"/>
            <a:ext cx="234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FERMÍN MONRREAL 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EM06896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Conector recto 32"/>
          <p:cNvCxnSpPr/>
          <p:nvPr/>
        </p:nvCxnSpPr>
        <p:spPr>
          <a:xfrm flipH="1">
            <a:off x="1523491" y="3691281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40126" y="4142425"/>
            <a:ext cx="1980000" cy="880807"/>
            <a:chOff x="5016000" y="3657622"/>
            <a:chExt cx="2157939" cy="1392460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3657622"/>
              <a:ext cx="2157939" cy="12711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EM08098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FELIPE R. ZAMORA LEDEZMA </a:t>
              </a:r>
            </a:p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EM08837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DANIEL LARA VEGA </a:t>
              </a:r>
            </a:p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EM08986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MAURO OYUELA ESPARZA </a:t>
              </a:r>
            </a:p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EM08292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ANDRÉS E. TOVAR SANDOVAL 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481558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Cuadrillas Bulevares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39491" y="4147446"/>
            <a:ext cx="4460650" cy="1760210"/>
            <a:chOff x="5016000" y="1099791"/>
            <a:chExt cx="4462890" cy="4043983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99791"/>
              <a:ext cx="4462890" cy="392747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 lvl="0" fontAlgn="ctr"/>
              <a:r>
                <a:rPr lang="es-ES_tradnl" sz="700" dirty="0" smtClean="0">
                  <a:solidFill>
                    <a:schemeClr val="tx1"/>
                  </a:solidFill>
                </a:rPr>
                <a:t>EM00319</a:t>
              </a:r>
              <a:r>
                <a:rPr lang="es-ES_tradnl" sz="700" b="1" dirty="0" smtClean="0">
                  <a:solidFill>
                    <a:schemeClr val="tx1"/>
                  </a:solidFill>
                </a:rPr>
                <a:t>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SATURNINO HDZ. DÍAZ DE LEÓN</a:t>
              </a:r>
              <a:endParaRPr lang="es-ES_tradnl" sz="900" b="1" dirty="0" smtClean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EM08739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LEONEL JUÁREZ GARCÍA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EM03794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EDUARDO HDZ. DÍAZ DE LEÓN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EM06269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JUANA G. ZAMORA CABELLO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EM04305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ARTURO PORRAS GUZMÁN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EM07024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VALENTÍN VILLA GAYTÁN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EM00353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ERNESTO OROZCO GARCÍA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EM09680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DÁMASO SIAS PÉREZ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EM03378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ROSA I. MERAZ CORTEZ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EM03979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JOSÉ L. RODRÍGUEZ GUZMÁN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EM07272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JESÚS VILLA REYES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EM04684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FIDENCIO PICAZO GARCÍA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EM09396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TOMAS SÁNCHEZ GARANZUAY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EM09653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ENRIQUE PINALES FLORES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EM09681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900" b="1" dirty="0" smtClean="0">
                  <a:solidFill>
                    <a:prstClr val="black"/>
                  </a:solidFill>
                </a:rPr>
                <a:t>BERNARDINO SÁNCHEZ DE SANTIAGO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EM09270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NEMECIO RODRIGUEZ GONZALEZ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EM09621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RICARDO A. SANDOVAL OROZCO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EM09748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JORGE I. MUÑIZ FIGUEROA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EM05031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URBANO G. LUMBRERAS MIRELES </a:t>
              </a:r>
              <a:endParaRPr lang="es-ES_tradnl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4839202"/>
              <a:ext cx="4460263" cy="3045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Cuadrilla Barrido a Mano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74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INTENDENCIA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699" y="1409327"/>
            <a:ext cx="76" cy="42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4665724" y="2168784"/>
            <a:ext cx="28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860" y="1268635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FLORES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EM05614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55724" y="2490437"/>
            <a:ext cx="9900000" cy="4106785"/>
            <a:chOff x="4877172" y="1194490"/>
            <a:chExt cx="4884330" cy="5725909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877172" y="1194490"/>
              <a:ext cx="4879621" cy="557720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4" spcCol="1270" rtlCol="0" anchor="ctr" anchorCtr="0">
              <a:noAutofit/>
              <a:flatTx/>
            </a:bodyPr>
            <a:lstStyle/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EM04986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ANDREA DE LA GARZA BRISEÑO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EM06546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ANGELES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I.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MERAZ CORTEZ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EM02950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SAN JUANITA IBARRA SILVA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EM07378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ROSARIO VALDEZ TERRAZAS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EM04340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SONIA BRISEÑO SOLIS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EM07377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BRENDA RMZ. MEDINA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EM06359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OLGA A. ESQUIVEL LARA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EM04326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GPE. PECINA SOLIS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EM04158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SILVIA E. GTZ. GONZALEZ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EM05423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DIANA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P.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GARCIA DOMINGUEZ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EM07720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SILVIA P. GOMEZ MORALES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EM05446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LUCIA GPE. JIMENEZ PINEDA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EM06364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MARTHA C. MTZ. ESQUIVEL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EM05159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EVA L. MTZ. HERNANDEZ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EM06742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L. VILLA BARAJAS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EM06182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950" b="1" dirty="0">
                  <a:solidFill>
                    <a:schemeClr val="tx1"/>
                  </a:solidFill>
                  <a:cs typeface="Arial" panose="020B0604020202020204" pitchFamily="34" charset="0"/>
                </a:rPr>
                <a:t>JUANA </a:t>
              </a:r>
              <a:r>
                <a:rPr lang="es-MX" sz="95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ALMENDAREZ MAGANA</a:t>
              </a:r>
              <a:endParaRPr lang="es-MX" sz="95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EM05250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MAGDALENA LLANAS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EM06304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MA. MTZ. TORRES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EM05097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JUANITA CASTRO SIFUENTES 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EM05344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DE LOURDES REYES   ACOSTA 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EM06717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EUGENIA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RIVERA QUINTERO </a:t>
              </a:r>
              <a:endParaRPr lang="es-MX" sz="10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EM04281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ANA MA. REYES MENDOZA</a:t>
              </a:r>
            </a:p>
            <a:p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EM05323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DEYANIRA E. HERNANDEZ RDZ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.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EM06788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JUANA M. CELAYA MENDOZA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EM07715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M. LUNA TOVAR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EM08317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JUANITA G. ALONSO ORTIZ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EM08514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FLOR E. MELENDEZ VALERO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EM08554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IRMA Y. GARCIA DOMINGUEZ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EM08838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JULIO C. RODRIGUEZ DE LA ROSA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EM04956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ELDA GARCIA SAUCEDO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EM05192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EDNA Y.DEL RIO VALDEZ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EM08811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ELSA LORENA LARA LIMON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EM08812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ARLENE L. BERLANGA ALVARADO 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EM09267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CINTHIYA CORONADO MONA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EM07547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ZULEMA GPE. ZACARIAS SANCHEZ 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EM07283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JORGE ZAMONSETT VALDEZ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EM08881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 R. COLUINGA DE LA FUENTE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EM05317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SONIA NAJERA CASTAÑEDA.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EM08871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YOLANDA TORRES MUÑIZ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EM06991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 A. VIDALES LUNA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EM08958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JAVIER A. TAPIA DIAZ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EM08957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ADRIANA L. ARROYO BALLESTEROS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EM08960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VAENSSA M. PEREZ CORTEZ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EM08970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SUSANA E. RIOS HERNANDEZ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EM09268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ROSA A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. DIAZ CARRANZA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EM08061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RICARDO CAMPOS RODRIGUEZ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EM07555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RAUL CARRILLO SERVANTES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EM04900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MA. ANTONIETA HDZ. DIAZ DE LEON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EM07419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JUANITA DE LA CERDA MARTINEZ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EM07556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NORMA A. RODRIGUEZ GARCIA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EM07900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SARA VALADEZ ROSALES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EM08226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FRANCISCA RIOS OLVEDA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EM08552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JULIA M. CARREON RAMIREZ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EM08998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MAGDALENA CASTILLO FLORES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EM09410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NORMA E. RANGEL AGUILAR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EM09240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CESAR H. BARBOZA FLORES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EM09456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JUANITA L. SEGURA CAMPOS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EM09649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ROSA I. MENDEZ HERNANDEZ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EM09650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ADAYSELA J. CARREON RAMIREZ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EM09671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KARINA S. GALLEGOS RIVERA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EM09683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ADRIANA GPE. GARCIA SOLAR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EM09721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LIDIA VALDEZ  MORENO 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EM09684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MA.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DEL CARMEN DIAZ CARRANZA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EM09629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CLAUDIA I. CORTEZ RAMIREZ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EM09648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KARLA MA. MONITA SANCHEZ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EM00698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DEL CARMEN VAZQUEZ ALVARADO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EM07574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ALICIA DE JESUS TREVIÑO VILLA 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EM03901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LUDIVINA </a:t>
              </a:r>
              <a:r>
                <a:rPr lang="es-MX" sz="1000" b="1" dirty="0">
                  <a:solidFill>
                    <a:prstClr val="black"/>
                  </a:solidFill>
                  <a:cs typeface="Arial" panose="020B0604020202020204" pitchFamily="34" charset="0"/>
                </a:rPr>
                <a:t>MORENO DE LA CRUZ </a:t>
              </a:r>
              <a:endParaRPr lang="es-MX" sz="1000" b="1" dirty="0" smtClean="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EM10009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JUAN GERARDO MORAN MARTINEZ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EM10062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FLOR A. MARTINEZ HERNANDEZ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EM10064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ALEJANDRA RAMOS HERNANDEZ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EM10069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SAYRA E. PEREZ MENDOZA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EM10134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FIDENCIO RODRIGUEZ DOMINGUEZ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EM10135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NESTOR CABIALES CAMPOS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EM10139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ISAAC ZAMORA GARCIA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EM10148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ZORAIDA RIOS ZAMORA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EM10150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EVA P. MARTINEZ DIAZ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EM10158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ELVIRA RODRIGUEZ IBARRA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EM10169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CRISTINA SALAZAR DE LA CRUZ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EM10170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HERIBERTO SANCHEZ FABELA </a:t>
              </a:r>
              <a:endParaRPr lang="es-MX" sz="1000" b="1" dirty="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EM10171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ANAHI SILLAS REYES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EM10176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MARICELA GARCIA VARGAS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EM10182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MARIA MARTINA BARAJAS PIÑA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EM10208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LILIANA GARCIA MEDELLIN </a:t>
              </a:r>
            </a:p>
            <a:p>
              <a:r>
                <a:rPr lang="es-ES" sz="600" dirty="0">
                  <a:solidFill>
                    <a:prstClr val="black"/>
                  </a:solidFill>
                </a:rPr>
                <a:t>EM07009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JESÚS PADILLA MENCHACA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r>
                <a:rPr lang="es-ES" sz="600" dirty="0" smtClean="0">
                  <a:solidFill>
                    <a:prstClr val="black"/>
                  </a:solidFill>
                </a:rPr>
                <a:t>EM10292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YULIANA MARTINEZ GARCIA </a:t>
              </a:r>
            </a:p>
            <a:p>
              <a:r>
                <a:rPr lang="es-ES" sz="600" dirty="0" smtClean="0">
                  <a:solidFill>
                    <a:prstClr val="black"/>
                  </a:solidFill>
                </a:rPr>
                <a:t>EM10311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JENNIFER G. GALLEGOS RIVERA </a:t>
              </a:r>
            </a:p>
            <a:p>
              <a:r>
                <a:rPr lang="es-ES" sz="600" dirty="0" smtClean="0">
                  <a:solidFill>
                    <a:prstClr val="black"/>
                  </a:solidFill>
                </a:rPr>
                <a:t>EM10319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MARTHA C. VEGA LINCON</a:t>
              </a:r>
            </a:p>
            <a:p>
              <a:pPr lvl="0"/>
              <a:r>
                <a:rPr lang="es-ES" sz="600" dirty="0" smtClean="0">
                  <a:solidFill>
                    <a:prstClr val="black"/>
                  </a:solidFill>
                </a:rPr>
                <a:t>EM10320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MAURO TRUJILLO VALDEZ</a:t>
              </a:r>
            </a:p>
            <a:p>
              <a:pPr lvl="0"/>
              <a:r>
                <a:rPr lang="es-ES" sz="600" dirty="0" smtClean="0">
                  <a:solidFill>
                    <a:prstClr val="black"/>
                  </a:solidFill>
                </a:rPr>
                <a:t>EM10359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CERVANDO TAPIA VILLARREAL </a:t>
              </a:r>
            </a:p>
            <a:p>
              <a:pPr lvl="0"/>
              <a:r>
                <a:rPr lang="es-ES" sz="600" dirty="0" smtClean="0">
                  <a:solidFill>
                    <a:prstClr val="black"/>
                  </a:solidFill>
                </a:rPr>
                <a:t>EM10502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YESSICA CAMPOS GALLARDO </a:t>
              </a:r>
            </a:p>
            <a:p>
              <a:pPr lvl="0"/>
              <a:r>
                <a:rPr lang="es-ES" sz="600" dirty="0" smtClean="0">
                  <a:solidFill>
                    <a:prstClr val="black"/>
                  </a:solidFill>
                </a:rPr>
                <a:t>EM10503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HATZIBE CALAMACO RUIZ </a:t>
              </a:r>
            </a:p>
            <a:p>
              <a:pPr lvl="0"/>
              <a:r>
                <a:rPr lang="es-ES" sz="600" dirty="0" smtClean="0">
                  <a:solidFill>
                    <a:prstClr val="black"/>
                  </a:solidFill>
                </a:rPr>
                <a:t>EM10508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CINDY LIZBETH GUERRA MORALES </a:t>
              </a: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877172" y="6679244"/>
              <a:ext cx="4884330" cy="241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Intendentes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74975" y="198614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SILVIA PALAFOX PONCE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45724" y="198674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GPE. TAPIA VILLARREAL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EM03585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337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9691860" y="2129863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2499832" y="2120844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FOMENTO ECONÓMICO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>
            <a:endCxn id="43" idx="0"/>
          </p:cNvCxnSpPr>
          <p:nvPr/>
        </p:nvCxnSpPr>
        <p:spPr>
          <a:xfrm>
            <a:off x="6090778" y="1409335"/>
            <a:ext cx="0" cy="14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846" y="1280661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LUIS GARZA DE LA FUENTE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EM08436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Fomento Económico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247635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D. GALINDO MONTEMAYOR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EM09999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8357" y="247635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ERIKA I. GONZALEZ GALAVIZ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EM10167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13217" y="2476350"/>
            <a:ext cx="1980000" cy="500004"/>
            <a:chOff x="5016000" y="1040447"/>
            <a:chExt cx="2157939" cy="790452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55595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EM09990 </a:t>
              </a:r>
              <a:r>
                <a:rPr lang="es-ES" sz="1000" b="1" dirty="0" smtClean="0"/>
                <a:t>BLANCA </a:t>
              </a:r>
              <a:r>
                <a:rPr lang="es-ES" sz="1000" b="1" dirty="0"/>
                <a:t>BRIONES </a:t>
              </a:r>
              <a:r>
                <a:rPr lang="es-ES" sz="1000" b="1" dirty="0" smtClean="0"/>
                <a:t>RODRIGUEZ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EM10373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JOSELYN CASTAÑEDA CASTRILLON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9639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6" name="Conector recto 25"/>
          <p:cNvCxnSpPr/>
          <p:nvPr/>
        </p:nvCxnSpPr>
        <p:spPr>
          <a:xfrm flipH="1">
            <a:off x="2489569" y="2132138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45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Conector recto 45"/>
          <p:cNvCxnSpPr/>
          <p:nvPr/>
        </p:nvCxnSpPr>
        <p:spPr>
          <a:xfrm>
            <a:off x="10499051" y="1269671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>
            <a:off x="1679905" y="1276420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RAMOS DIVERSOS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4211" y="165728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MARICELA DE LEÓN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EM08527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16767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 JUANA MARTINEZ RAMIREZ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7" name="Conector recto 46"/>
          <p:cNvCxnSpPr/>
          <p:nvPr/>
        </p:nvCxnSpPr>
        <p:spPr>
          <a:xfrm flipH="1">
            <a:off x="1668894" y="1271836"/>
            <a:ext cx="88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517589" y="165429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AMPARO RODRIGUEZ FABILA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EM10484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Ayudante </a:t>
              </a:r>
            </a:p>
          </p:txBody>
        </p:sp>
      </p:grpSp>
      <p:cxnSp>
        <p:nvCxnSpPr>
          <p:cNvPr id="57" name="Conector recto 56"/>
          <p:cNvCxnSpPr/>
          <p:nvPr/>
        </p:nvCxnSpPr>
        <p:spPr>
          <a:xfrm>
            <a:off x="6087139" y="110779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34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Conector recto 87"/>
          <p:cNvCxnSpPr/>
          <p:nvPr/>
        </p:nvCxnSpPr>
        <p:spPr>
          <a:xfrm>
            <a:off x="1358257" y="2075960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0" name="Conector recto 89"/>
          <p:cNvCxnSpPr/>
          <p:nvPr/>
        </p:nvCxnSpPr>
        <p:spPr>
          <a:xfrm>
            <a:off x="4381268" y="2062513"/>
            <a:ext cx="0" cy="29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1" name="Conector recto 90"/>
          <p:cNvCxnSpPr/>
          <p:nvPr/>
        </p:nvCxnSpPr>
        <p:spPr>
          <a:xfrm>
            <a:off x="7793010" y="2075960"/>
            <a:ext cx="0" cy="37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>
            <a:off x="10856362" y="2070644"/>
            <a:ext cx="0" cy="29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6087139" y="1459929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PRESIDENCIA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8257" y="2438458"/>
            <a:ext cx="1980490" cy="2756844"/>
            <a:chOff x="5015466" y="402257"/>
            <a:chExt cx="2158473" cy="4824484"/>
          </a:xfrm>
          <a:solidFill>
            <a:schemeClr val="bg1"/>
          </a:solidFill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02257"/>
              <a:ext cx="2157939" cy="468711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EM07061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CEFERINO VALDEZ GARCÍA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JESÚS R. OROZCO CÓRDOVA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EM08285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ARTEMISA L. PÉREZ ZAMORA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EM08413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MENDOZA VILLA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EM08502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HÉCTOR GARCÍA RODRÍGUEZ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EM08757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GUADALUPE VALADEZ ESPARZA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EM09837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JESÚS SANTACRUZ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JOHANNA ARIAS CAMARILLO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EM09991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RODRÍGUEZ ALVARADO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EM10024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BALDERAS SAUCEDO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EM10104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EDGAR VALDES RIVERA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EM10113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ANA GARCIA ARREOLA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EM10184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REFUGIO ORTIZ LERMA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EM10201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WENDY CARLOS PIZAÑA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srgbClr val="000000"/>
                  </a:solidFill>
                </a:rPr>
                <a:t>EM10465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OZIEL RANGEL SANCHEZ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466" y="4967156"/>
              <a:ext cx="2157939" cy="25958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13921" y="2437258"/>
            <a:ext cx="1980000" cy="1313312"/>
            <a:chOff x="4987826" y="425491"/>
            <a:chExt cx="2157939" cy="207620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87826" y="425491"/>
              <a:ext cx="2157939" cy="198599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EM00558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MARIO MUÑIZ IBARRA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EM04561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ADRIANA ORTIZ HERNÁNDEZ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EM04567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JUAN MARINES RÍOS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EM06694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FRANCISCO PESINA SOLÍS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EM07153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ZAPOPAN ROJAS LINARES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EM07279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JORGE LEDESMA ORTIZ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EM08207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NAYDA REYES TREVIÑO</a:t>
              </a: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87826" y="2297364"/>
              <a:ext cx="2157938" cy="2043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89387" y="4927703"/>
            <a:ext cx="1980000" cy="844112"/>
            <a:chOff x="5016000" y="2280572"/>
            <a:chExt cx="2157939" cy="1334450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280572"/>
              <a:ext cx="2157939" cy="11366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EM06970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MARÍA ESQUIVEL MARTÍNEZ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EM07442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DIANA CARLOS PIZAÑA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EM08150</a:t>
              </a:r>
              <a:r>
                <a:rPr lang="es-MX" sz="11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IVOON CARLOS PIZAÑA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EM10388</a:t>
              </a:r>
              <a:r>
                <a:rPr lang="es-MX" sz="11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NATALIA Y. FUNTES GARZA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38052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Secretario (a)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2731" y="37330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ORLANDO GONZÁLEZ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EM08598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3828" y="2449402"/>
            <a:ext cx="1980000" cy="524334"/>
            <a:chOff x="5016000" y="1040449"/>
            <a:chExt cx="2157939" cy="828916"/>
          </a:xfrm>
          <a:solidFill>
            <a:schemeClr val="bg1"/>
          </a:solidFill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344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EM09968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JENNY G. MOYA REVELES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EMANUEL DE HOYOS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3486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Asesor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91124" y="3396830"/>
            <a:ext cx="1980000" cy="1159359"/>
            <a:chOff x="5016000" y="2074202"/>
            <a:chExt cx="2157939" cy="1832821"/>
          </a:xfrm>
          <a:solidFill>
            <a:schemeClr val="bg1"/>
          </a:solidFill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074202"/>
              <a:ext cx="2157939" cy="173384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EM07458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DINORA GONZÁLEZ ORTIZ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EM08263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JONATHAN ROMO NEIRA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EM08805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DIANA SALAZAR COLÍN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EM10236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GERARDO GARZA H.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EM10238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JOSE L. GUEL ZAPATA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67252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22137" y="47945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A. FLORES DÁVILA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EM09854</a:t>
              </a:r>
              <a:r>
                <a:rPr lang="es-ES" sz="800" dirty="0" smtClean="0">
                  <a:solidFill>
                    <a:prstClr val="black"/>
                  </a:solidFill>
                </a:rPr>
                <a:t> 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95921" y="2448287"/>
            <a:ext cx="1981214" cy="663609"/>
            <a:chOff x="5014677" y="2349501"/>
            <a:chExt cx="2159262" cy="1049094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49501"/>
              <a:ext cx="2157939" cy="96250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EM08776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900" b="1" dirty="0" smtClean="0">
                  <a:solidFill>
                    <a:prstClr val="black"/>
                  </a:solidFill>
                </a:rPr>
                <a:t>LEONARDO MENDOZA VÁZQUEZ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EM09276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800" b="1" dirty="0" smtClean="0">
                  <a:solidFill>
                    <a:prstClr val="black"/>
                  </a:solidFill>
                </a:rPr>
                <a:t>GUSTAVO MARTÍNEZ ARMENDÁRIZ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EM10008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LIZETH CAVAZOS WILLARS</a:t>
              </a: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4677" y="3164095"/>
              <a:ext cx="2159261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579" y="12643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RODOLFO ESCALERA ARMENDÁRIZ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EM09117</a:t>
              </a:r>
              <a:r>
                <a:rPr lang="es-ES" sz="800" dirty="0" smtClean="0">
                  <a:solidFill>
                    <a:prstClr val="black"/>
                  </a:solidFill>
                </a:rPr>
                <a:t> Director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17003" y="4055299"/>
            <a:ext cx="1980000" cy="507490"/>
            <a:chOff x="5016000" y="2591654"/>
            <a:chExt cx="2157939" cy="802288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591654"/>
              <a:ext cx="2157939" cy="63144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EM08760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JUAN BARRERA JIMÉNEZ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EM09949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JOEL MORENO PÉREZ 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5944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Grupos Especiales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22137" y="5412860"/>
            <a:ext cx="1980000" cy="389164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GUILLERMO ALMADA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EM08991</a:t>
              </a:r>
              <a:r>
                <a:rPr lang="es-ES" sz="800" dirty="0" smtClean="0">
                  <a:solidFill>
                    <a:prstClr val="black"/>
                  </a:solidFill>
                </a:rPr>
                <a:t> Operador Equipos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2731" y="4318690"/>
            <a:ext cx="1980000" cy="479537"/>
            <a:chOff x="5016000" y="1040449"/>
            <a:chExt cx="2157939" cy="75809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1893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EM09553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MANUEL SAUCEDO GARCÍA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EM10493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EVER MERAZ SOTO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6404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7" name="Conector recto 86"/>
          <p:cNvCxnSpPr/>
          <p:nvPr/>
        </p:nvCxnSpPr>
        <p:spPr>
          <a:xfrm flipH="1">
            <a:off x="1351577" y="2065995"/>
            <a:ext cx="950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92" name="Grupo 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2731" y="31625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GAYTAN GUERRERO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EM10070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de Mecánico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1764" y="4960003"/>
            <a:ext cx="1980000" cy="389164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SAUCEDO VILLANUEVA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EM10354</a:t>
              </a:r>
              <a:r>
                <a:rPr lang="es-ES" sz="800" dirty="0" smtClean="0">
                  <a:solidFill>
                    <a:prstClr val="black"/>
                  </a:solidFill>
                </a:rPr>
                <a:t> Vigilante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72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JUNTA MUNICIPAL DE RECLUTAMIENTO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100301" y="1491379"/>
            <a:ext cx="2" cy="7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865" y="1265265"/>
            <a:ext cx="2340000" cy="379240"/>
            <a:chOff x="5016000" y="1040449"/>
            <a:chExt cx="2157939" cy="599536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DINORAH ELIZABETH HERNÁNDEZ PEÑA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EM00631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1312" y="221265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ISIDORO ALCALA ROBLES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EM09560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39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/>
          <p:cNvCxnSpPr/>
          <p:nvPr/>
        </p:nvCxnSpPr>
        <p:spPr>
          <a:xfrm flipH="1">
            <a:off x="10138602" y="1616821"/>
            <a:ext cx="76" cy="25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6097696" y="1619655"/>
            <a:ext cx="76" cy="24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2035524" y="1630575"/>
            <a:ext cx="76" cy="7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SINDICATO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58184" y="198906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DARIO EZEQUIEL AVITIA MENDEZ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EM04364</a:t>
              </a:r>
              <a:r>
                <a:rPr lang="es-ES" sz="800" dirty="0" smtClean="0">
                  <a:solidFill>
                    <a:prstClr val="black"/>
                  </a:solidFill>
                </a:rPr>
                <a:t> Interventor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199632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NOHEMI MARTINEZ GAYTAN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EM10057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55272" y="2789798"/>
            <a:ext cx="1980000" cy="529777"/>
            <a:chOff x="5016000" y="1040449"/>
            <a:chExt cx="2157939" cy="579483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EM06207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BEATRIZ E. LUGO FERNÁNDEZ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 M. MARTINEZ TORRES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8483"/>
              <a:ext cx="2157939" cy="1614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Intendente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5322" y="1996538"/>
            <a:ext cx="1980000" cy="982515"/>
            <a:chOff x="5008150" y="716121"/>
            <a:chExt cx="2157939" cy="1553244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08150" y="716121"/>
              <a:ext cx="2157939" cy="141625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EM07262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MANUEL J. RIVERA ARREGUIN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EM08778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 I. ESPARZA AMAYA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EM08942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ALICIA E. RUIZ CEDILLO </a:t>
              </a:r>
              <a:endParaRPr lang="es-ES" sz="1000" b="1" dirty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EM09738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CAROLINA L. FALCON LLANAS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EM05472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CHRISTIAN LEIJA RODRIGUEZ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08150" y="2034866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6645" y="3860469"/>
            <a:ext cx="1980000" cy="631984"/>
            <a:chOff x="5016000" y="1040447"/>
            <a:chExt cx="2157939" cy="999099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5494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EM07727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JESUS G. CORTEZ RAMIREZ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EM07733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JESUS GALLEGOS RIVERA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EM10131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FALCON LLANAS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050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de Carga General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6" name="Conector recto 35"/>
          <p:cNvCxnSpPr/>
          <p:nvPr/>
        </p:nvCxnSpPr>
        <p:spPr>
          <a:xfrm flipH="1">
            <a:off x="2034632" y="1623309"/>
            <a:ext cx="81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55272" y="3858538"/>
            <a:ext cx="1980000" cy="700328"/>
            <a:chOff x="5016000" y="1040447"/>
            <a:chExt cx="2157939" cy="1107144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9083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EM10039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JESUS G. GALLEGOS PONCE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EM03859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ADOLFO GARZA GARZA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EM08070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FERNANDO </a:t>
              </a:r>
              <a:r>
                <a:rPr lang="es-ES" sz="1000" b="1" dirty="0">
                  <a:solidFill>
                    <a:schemeClr val="tx1"/>
                  </a:solidFill>
                </a:rPr>
                <a:t>GARZA ORTIZ 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1309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6430" y="29311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MELENDEZ VALERO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EM02665</a:t>
              </a:r>
              <a:r>
                <a:rPr lang="es-ES" sz="800" dirty="0" smtClean="0">
                  <a:solidFill>
                    <a:prstClr val="black"/>
                  </a:solidFill>
                </a:rPr>
                <a:t> Operador Maquinaria Pesada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054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cto 17"/>
          <p:cNvCxnSpPr/>
          <p:nvPr/>
        </p:nvCxnSpPr>
        <p:spPr>
          <a:xfrm>
            <a:off x="6097772" y="1319408"/>
            <a:ext cx="0" cy="26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7139" y="1267049"/>
            <a:ext cx="216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NILDA GONZÁLEZ NORIEGA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EM07704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Mayoría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SINDICATURA DE MAYORÍA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10000546" y="211383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12751" y="2113174"/>
            <a:ext cx="0" cy="11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354315"/>
            <a:ext cx="1980000" cy="389165"/>
            <a:chOff x="5016000" y="1040449"/>
            <a:chExt cx="2157939" cy="61522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CINTHIA L. DELGADO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Coordinadora Inventarios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 flipH="1">
            <a:off x="2203998" y="212492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352901"/>
            <a:ext cx="1980000" cy="389165"/>
            <a:chOff x="5016000" y="1040449"/>
            <a:chExt cx="2157939" cy="61522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YESENIA CRUZ INFANTE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EM09845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317346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LILIA PEREZ HUERTA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7554" y="2372326"/>
            <a:ext cx="1980000" cy="805864"/>
            <a:chOff x="5016000" y="1040449"/>
            <a:chExt cx="2157939" cy="1273983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103948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AXEL GONZALEZ DELGADO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JUANITA RODRÍGUEZ SÁNCHEZ 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EM06891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ABELARDO SANCHEZ VAZQUEZ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EM10409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AYRON E. QUEZADA MARTINEZ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7993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3470993"/>
            <a:ext cx="1980000" cy="542092"/>
            <a:chOff x="5016000" y="1040449"/>
            <a:chExt cx="2157939" cy="856988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729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EM09927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</a:t>
              </a:r>
              <a:r>
                <a:rPr lang="es-ES" sz="1000" b="1" dirty="0">
                  <a:solidFill>
                    <a:prstClr val="black"/>
                  </a:solidFill>
                </a:rPr>
                <a:t>A. MACIAS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BARRIOS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EM09880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YOLANDA GONZALEZ OSUNA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293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57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0000546" y="1991014"/>
            <a:ext cx="0" cy="3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6094843" y="1583975"/>
            <a:ext cx="2" cy="90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SINDICATURA DE PRIMERA MINORÍA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367" y="2264867"/>
            <a:ext cx="1980001" cy="542736"/>
            <a:chOff x="5016000" y="1040447"/>
            <a:chExt cx="2157940" cy="858008"/>
          </a:xfrm>
          <a:solidFill>
            <a:srgbClr val="92D050"/>
          </a:solidFill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7"/>
              <a:ext cx="2157939" cy="7450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EM05551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ALMA L. MONTEMAYOR RIVAS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KEVIN ONOFRE DE LA CERDA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395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4843" y="1269471"/>
            <a:ext cx="2340000" cy="379240"/>
            <a:chOff x="5016000" y="1040449"/>
            <a:chExt cx="2157939" cy="645215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CYNTHIA ELENA VILLARREAL NIETO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Minoria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8307" y="2264869"/>
            <a:ext cx="1980000" cy="674875"/>
            <a:chOff x="5016000" y="1040448"/>
            <a:chExt cx="2157939" cy="777352"/>
          </a:xfrm>
          <a:solidFill>
            <a:srgbClr val="92D050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8"/>
              <a:ext cx="2157939" cy="5891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EM10328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ULISES CAMPORREDONDO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RAMOS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M. AGUILAR CASTILLA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330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Administrativo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5434" y="2269994"/>
            <a:ext cx="1980001" cy="389165"/>
            <a:chOff x="5016000" y="1040449"/>
            <a:chExt cx="2157940" cy="615227"/>
          </a:xfrm>
          <a:solidFill>
            <a:srgbClr val="92D050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9"/>
              <a:ext cx="2157939" cy="5094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ERIC VILLALON VALLEJO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EM10343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4" name="Conector recto 23"/>
          <p:cNvCxnSpPr/>
          <p:nvPr/>
        </p:nvCxnSpPr>
        <p:spPr>
          <a:xfrm flipH="1">
            <a:off x="2211032" y="1995070"/>
            <a:ext cx="78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06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7531634" y="1986303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4661014" y="1986303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HACIENDA Y CUENTA PÚBLICA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2203998" y="1995070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GABRIELA IBARRA CASTRO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EM08797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495" y="22261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NUBI E. JUAREZ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EM08798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67967" y="222790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M. IBARRA CASTRO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EM09900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49061" y="22261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MIRIAM J. GOMEZ DOMINGUEZ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EM09901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3" name="Conector recto 42"/>
          <p:cNvCxnSpPr/>
          <p:nvPr/>
        </p:nvCxnSpPr>
        <p:spPr>
          <a:xfrm>
            <a:off x="3412268" y="1991097"/>
            <a:ext cx="0" cy="15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28746" y="34328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BLANCA E. VALERO CONTRERAS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EM09902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7" name="Conector recto 46"/>
          <p:cNvCxnSpPr/>
          <p:nvPr/>
        </p:nvCxnSpPr>
        <p:spPr>
          <a:xfrm>
            <a:off x="8765318" y="1991097"/>
            <a:ext cx="0" cy="15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87655" y="34328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OFILIA MANCHA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EM09903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8405" y="1269967"/>
            <a:ext cx="2340000" cy="379240"/>
            <a:chOff x="5016000" y="1040449"/>
            <a:chExt cx="2157939" cy="645215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VICTOR HUGO CEPEDA GALICIA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EM10255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61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EDUCACIÓN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ALEJANDRA ARRIOLA ROMERO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95070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OMAR ENRIQUE TOVAR ORTIZ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EM09796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42545" y="1268029"/>
            <a:ext cx="2340000" cy="379240"/>
            <a:chOff x="5016000" y="1040449"/>
            <a:chExt cx="2157939" cy="645215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ROSADINA ROTUNNO AGUAYO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EM09756</a:t>
              </a:r>
              <a:r>
                <a:rPr lang="es-ES" sz="800" dirty="0" smtClean="0">
                  <a:solidFill>
                    <a:schemeClr val="tx1"/>
                  </a:solidFill>
                </a:rPr>
                <a:t> 2°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651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795614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4223732" y="2014068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PLANEACIÓN, URBANISMO Y OBRAS PÚBLICAS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103493" y="1428376"/>
            <a:ext cx="180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6595" y="1268347"/>
            <a:ext cx="2340000" cy="379240"/>
            <a:chOff x="5016000" y="1040449"/>
            <a:chExt cx="2157939" cy="64521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ERIK ALBERTO RAMOS TREVIÑO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EM09757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66146" y="23232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DANIELA P. MARTÍNEZ ALARCÓN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de Planeación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44380" y="23147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ARELI ABISAI VALLE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EM09823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de Desarrollo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64955" y="23232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EDUARDO DÍAZ BLANCO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EM09897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Secretario de Desarrollo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9871" y="231406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PAOLA C. GÓNGORA PRUNEDA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EM09822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de Planeación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26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ector recto 33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DESARROLLO SOCIAL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88851" y="1409326"/>
            <a:ext cx="0" cy="10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8667" y="231930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DIANA V. HERNÁNDEZ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EM09801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9113" y="23192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RADAMES MORALES MONDRAGÓN</a:t>
              </a: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EM09933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72801" y="228440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MARIA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ESTHER RODRIGUEZ </a:t>
              </a:r>
              <a:r>
                <a:rPr lang="es-ES" sz="1000" b="1" dirty="0">
                  <a:solidFill>
                    <a:prstClr val="black"/>
                  </a:solidFill>
                </a:rPr>
                <a:t>MEJIA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EM10030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6" name="Conector recto 35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1" name="Grupo 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9484" y="1260188"/>
            <a:ext cx="2340000" cy="379240"/>
            <a:chOff x="5016000" y="1040449"/>
            <a:chExt cx="2157939" cy="645215"/>
          </a:xfrm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ROCIÓ PIZAÑA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EM09758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49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DESARROLLO ECONOMICO  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13" name="Conector recto 12"/>
          <p:cNvCxnSpPr/>
          <p:nvPr/>
        </p:nvCxnSpPr>
        <p:spPr>
          <a:xfrm>
            <a:off x="6088851" y="1409326"/>
            <a:ext cx="0" cy="97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4" name="Grupo 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33857" y="232250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JAVIER AMAYA QUIROZ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EM07099</a:t>
              </a:r>
              <a:r>
                <a:rPr lang="es-ES" sz="6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7" name="Conector recto 16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6987" y="1259542"/>
            <a:ext cx="234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LEONARDO DE J. HERNÁNDEZ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EM09759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1753" y="2314835"/>
            <a:ext cx="1980000" cy="393417"/>
            <a:chOff x="5016000" y="1040449"/>
            <a:chExt cx="2157939" cy="532084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44324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EM08369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ROSAURA L. REYES DE LEON </a:t>
              </a: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359598"/>
              <a:ext cx="2157939" cy="2129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79637" y="2318517"/>
            <a:ext cx="1980000" cy="553550"/>
            <a:chOff x="5016000" y="1040449"/>
            <a:chExt cx="2157939" cy="875100"/>
          </a:xfrm>
          <a:solidFill>
            <a:schemeClr val="bg1"/>
          </a:solidFill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70556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EM08650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JORGE M. BRACHO DIAZ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EM08651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ELAINE AGUAYO MOYEDA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1050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Asistentes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79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1239922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SALUD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88851" y="1448843"/>
            <a:ext cx="0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3908" y="231288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LAURDES B. GARZA CANIZALES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EM08286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82308" y="231159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ALAN HERNANDEZ SILLAS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EM10260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Conector recto 32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3389" y="1271203"/>
            <a:ext cx="2340000" cy="379240"/>
            <a:chOff x="5016000" y="1040449"/>
            <a:chExt cx="2157939" cy="64521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IRMA LETICIA ESPINOZA ZAVALA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EM09848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2763" y="230232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GRACIELA REYES ESPINOZA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EM10473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16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795614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4223732" y="200343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TRANSPARENCIA </a:t>
            </a:r>
            <a:r>
              <a:rPr lang="es-MX" sz="24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Y ACCESO A LA INFORMACION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395678"/>
            <a:ext cx="180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31956" y="230921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HILDA A. RAMIREZ VALERIO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EM08944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80219" y="23181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NANCY Y. REBOLLOZA CIBRIAN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EM09887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39593" y="23159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JOEL GAYTAN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79794" y="231159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LAURA J. FLORES PEREZ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EM09886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Conector recto 32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9484" y="1263121"/>
            <a:ext cx="2340000" cy="379240"/>
            <a:chOff x="5016000" y="1040449"/>
            <a:chExt cx="2157939" cy="645215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RAMÓN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EM09762</a:t>
              </a:r>
              <a:r>
                <a:rPr lang="es-ES" sz="800" dirty="0" smtClean="0">
                  <a:solidFill>
                    <a:schemeClr val="tx1"/>
                  </a:solidFill>
                </a:rPr>
                <a:t> 7°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944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9819459" y="2626604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 flipV="1">
            <a:off x="5103378" y="2075863"/>
            <a:ext cx="2556356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JURÍDICO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7" y="2628218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776" y="1505027"/>
            <a:ext cx="2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3" y="1269314"/>
            <a:ext cx="2340000" cy="389165"/>
            <a:chOff x="5016000" y="1040449"/>
            <a:chExt cx="2337769" cy="6152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33776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LEONEL RENDÓN ISUNZA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337769" cy="2345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EM06926</a:t>
              </a:r>
              <a:r>
                <a:rPr lang="es-ES" sz="800" dirty="0" smtClean="0">
                  <a:solidFill>
                    <a:prstClr val="black"/>
                  </a:solidFill>
                </a:rPr>
                <a:t> Director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7963" y="1915642"/>
            <a:ext cx="2160000" cy="389165"/>
            <a:chOff x="5016000" y="1040449"/>
            <a:chExt cx="2157939" cy="615227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DE LA PAZ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EM08213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3749" y="2628879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6107" y="2806398"/>
            <a:ext cx="1980000" cy="503466"/>
            <a:chOff x="5016000" y="1040447"/>
            <a:chExt cx="2157939" cy="795925"/>
          </a:xfrm>
          <a:solidFill>
            <a:schemeClr val="bg1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5936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EM05609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ABIGAIL ALFARO SAUCEDO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SERGIO A. GARCIA AMAYA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187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Secretaria (o)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9459" y="2831971"/>
            <a:ext cx="1980000" cy="517204"/>
            <a:chOff x="5016000" y="1040447"/>
            <a:chExt cx="2157939" cy="817644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2769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EM06494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OMAR F. VALADEZ SALINAS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FERNANDO BRICEÑO FALCON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2359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Jurídico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3378" y="2839856"/>
            <a:ext cx="1980000" cy="417350"/>
            <a:chOff x="5016000" y="1040449"/>
            <a:chExt cx="2157939" cy="715606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842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EM08267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ILIANA Y. GARCÍA RIVERA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21554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31071" y="1914731"/>
            <a:ext cx="1980000" cy="514524"/>
            <a:chOff x="5016000" y="1040447"/>
            <a:chExt cx="2157939" cy="81340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57890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EM10477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OLIVER VELAZQUEZ MARTINEZ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EM10506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ROGELIO A. RAMON 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1935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387" y="358977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A. ZACARIAS RAMIREZ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EM10481 </a:t>
              </a:r>
              <a:r>
                <a:rPr lang="es-ES" sz="800" dirty="0" smtClean="0">
                  <a:solidFill>
                    <a:prstClr val="black"/>
                  </a:solidFill>
                </a:rPr>
                <a:t>Inspector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07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>
            <a:off x="467861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>
            <a:off x="752581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IGUALDAD DE GENERO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180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ESTHER I. DANES ROJAS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EM07729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8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569924"/>
            <a:chOff x="5016000" y="1040447"/>
            <a:chExt cx="2157939" cy="900989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72706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KARINA HERNANDEZ ZUÑIGA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EM09850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KARLA </a:t>
              </a:r>
              <a:r>
                <a:rPr lang="es-ES" sz="1000" b="1" dirty="0">
                  <a:solidFill>
                    <a:schemeClr val="tx1"/>
                  </a:solidFill>
                </a:rPr>
                <a:t>MACÍAS RODRÍGUEZ 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0693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9484" y="1267332"/>
            <a:ext cx="2340000" cy="379240"/>
            <a:chOff x="5016000" y="1040449"/>
            <a:chExt cx="2157939" cy="645215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LUZ ELENA PÉREZ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EM09195</a:t>
              </a:r>
              <a:r>
                <a:rPr lang="es-ES" sz="800" dirty="0" smtClean="0">
                  <a:solidFill>
                    <a:schemeClr val="tx1"/>
                  </a:solidFill>
                </a:rPr>
                <a:t> 8°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88616" y="221732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JAIRO SALAZAR CARILLO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EM08641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35816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ELSA DE MARIA RUIZ RIOJAS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EM10082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27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099484" y="1409327"/>
            <a:ext cx="6265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SERVICIOS PRIMARIOS, PARQUES Y JARDINES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LUIS JIMÉNEZ ZAVALA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8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9484" y="1267816"/>
            <a:ext cx="2340000" cy="379240"/>
            <a:chOff x="5016000" y="1040449"/>
            <a:chExt cx="2157939" cy="64521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TRINIDAD ESPINOZA HERNÁNDEZ </a:t>
              </a: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EM09760</a:t>
              </a:r>
              <a:r>
                <a:rPr lang="es-ES" sz="800" dirty="0" smtClean="0">
                  <a:solidFill>
                    <a:schemeClr val="tx1"/>
                  </a:solidFill>
                </a:rPr>
                <a:t> 9°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5290" y="21895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GÉNESIS C. VÉLEZ MEZTA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EM09818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979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TURISMO, ARTE Y CULTURA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5475" y="1409327"/>
            <a:ext cx="4009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69671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4"/>
            <a:ext cx="1980000" cy="667513"/>
            <a:chOff x="5016000" y="1040447"/>
            <a:chExt cx="2157939" cy="1055266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7937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EM09932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FERNANDO DAVALOS GARZA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EM10326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BRENDA V. GARCIA VALLEJO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SERGIO DAVALOS GARZA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6121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1675" y="1267816"/>
            <a:ext cx="2340014" cy="379240"/>
            <a:chOff x="5015992" y="1040449"/>
            <a:chExt cx="2157947" cy="645215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GABRIELA ZAPOPAN GARZA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2" y="1451271"/>
              <a:ext cx="2157935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EM09766</a:t>
              </a:r>
              <a:r>
                <a:rPr lang="es-ES" sz="800" dirty="0" smtClean="0">
                  <a:solidFill>
                    <a:schemeClr val="tx1"/>
                  </a:solidFill>
                </a:rPr>
                <a:t> 10°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4555" y="2223047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BRISEIDA BARBOZA GONZÁLEZ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EM09824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043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SEGURIDAD PUBLICA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5475" y="1409327"/>
            <a:ext cx="4009" cy="15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1" cy="445436"/>
            <a:chOff x="5016000" y="1040450"/>
            <a:chExt cx="2157940" cy="704186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722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EM09885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MARIANA </a:t>
              </a:r>
              <a:r>
                <a:rPr lang="es-ES" sz="1000" b="1" dirty="0">
                  <a:solidFill>
                    <a:schemeClr val="tx1"/>
                  </a:solidFill>
                </a:rPr>
                <a:t>MALTOS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PORTILLO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ESPINOZA ZAVALA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10138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SOFIA A. REYES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EM10094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918" y="2223050"/>
            <a:ext cx="1980002" cy="808056"/>
            <a:chOff x="5015999" y="1040448"/>
            <a:chExt cx="2157941" cy="93250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8"/>
              <a:ext cx="2157939" cy="81476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EM10098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CARLOS M. SOTO MORENO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EM10112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LARA FLORES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EM10336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JAVIER NAJERA AREVALO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C. GIL AGUAYO 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780722"/>
              <a:ext cx="2157939" cy="1922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0532" y="1265309"/>
            <a:ext cx="2342576" cy="379240"/>
            <a:chOff x="5016000" y="1040449"/>
            <a:chExt cx="2157939" cy="645215"/>
          </a:xfrm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HERRERA PINALES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EM09763</a:t>
              </a:r>
              <a:r>
                <a:rPr lang="es-ES" sz="800" dirty="0" smtClean="0">
                  <a:solidFill>
                    <a:schemeClr val="tx1"/>
                  </a:solidFill>
                </a:rPr>
                <a:t> 11°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42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099485" y="1383200"/>
            <a:ext cx="0" cy="839846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ATENCIÓN CIUDADANA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MICHELLE A. HERNÁNDEZ MORALES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F. GARCIA MENCHACA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EM09816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4947" y="1274666"/>
            <a:ext cx="2340000" cy="379240"/>
            <a:chOff x="5016000" y="1040449"/>
            <a:chExt cx="2157939" cy="645215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ALBERTO MEDINA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EM09764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de Minoría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778" y="2229378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ALBERTO MEDINA CHAVEZ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EM10278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3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ADULTO MAYOR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6099485" y="1396848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10000546" y="1991278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2212751" y="1996967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2203998" y="1999193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9123" y="1263756"/>
            <a:ext cx="234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schemeClr val="tx1"/>
                  </a:solidFill>
                </a:rPr>
                <a:t>2°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260" y="2320763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LUCIA G. CALLEROS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EM09812</a:t>
              </a:r>
              <a:r>
                <a:rPr lang="es-ES" sz="6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007" y="2323855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CUELLAR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EM09813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1598" y="2320763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ZOAR E. MAYORGA NAVARRO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EM10480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549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ECOLOGÍA Y MEDIO AMBIENTE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5" y="1444163"/>
            <a:ext cx="0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1459" y="2231999"/>
            <a:ext cx="1980001" cy="580956"/>
            <a:chOff x="5016000" y="1040450"/>
            <a:chExt cx="2157940" cy="918423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81858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EM09882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ZUZELLY RAMOS RODRÍGUEZ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EM10063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TOMAS SALINAS TORRES 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24376"/>
              <a:ext cx="2157939" cy="2344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12707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750" y="2221294"/>
            <a:ext cx="1980001" cy="528509"/>
            <a:chOff x="5016000" y="1040448"/>
            <a:chExt cx="2157940" cy="835516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8"/>
              <a:ext cx="2157939" cy="65608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FAUSTINO ROBLES IBARRA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EM10504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ROBERTO RAMOS ESPINOZA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41465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9441" y="1269087"/>
            <a:ext cx="2340000" cy="379240"/>
            <a:chOff x="5016000" y="1040449"/>
            <a:chExt cx="2157939" cy="645215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ZUZUKY RODRÍGUEZ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EM09770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7141" y="222352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ANGEL VERA MONCADA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EM10376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21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7938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JUVENTUD Y DEPORTE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1800" cy="93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DENISSE E. ALVARADO AVITIA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95" y="2223110"/>
            <a:ext cx="1980000" cy="546003"/>
            <a:chOff x="5016000" y="1040448"/>
            <a:chExt cx="2157939" cy="787585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8"/>
              <a:ext cx="2157939" cy="65414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RIOS OLVEDA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RAYMUNDO LEIJA GONZALEZ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9353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5848" y="1269087"/>
            <a:ext cx="2340000" cy="379240"/>
            <a:chOff x="5016000" y="1040449"/>
            <a:chExt cx="2157939" cy="645215"/>
          </a:xfrm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ADRIANA VALENTINA ARANDA VALADEZ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EM09765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561" y="2223110"/>
            <a:ext cx="1980000" cy="537208"/>
            <a:chOff x="5016000" y="1040449"/>
            <a:chExt cx="2157939" cy="849268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7263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EM10291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JENNIFER GARCIA ALVARADO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EM10344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JULISSA MONTELONGO B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.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5521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32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6099484" y="1409326"/>
            <a:ext cx="0" cy="16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1" cy="389165"/>
            <a:chOff x="5016000" y="1040449"/>
            <a:chExt cx="2157940" cy="615227"/>
          </a:xfrm>
          <a:solidFill>
            <a:schemeClr val="bg1"/>
          </a:solidFill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9"/>
              <a:ext cx="2157939" cy="5094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YAZMIN SAUCEDO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EM09804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5" name="Conector recto 14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7"/>
            <a:ext cx="1980000" cy="553550"/>
            <a:chOff x="5016000" y="1040449"/>
            <a:chExt cx="2157939" cy="875100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4060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EM10100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MAYRA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ARREGUIN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QUIROZ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ENRIQUE SILVA HERNANDEZ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1050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7139" y="1274716"/>
            <a:ext cx="216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DANIEL GONZÁLEZ MÉNDEZ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EM09768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</a:p>
          </p:txBody>
        </p:sp>
      </p:grp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DERECHOS HUMANOS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25" name="Grupo 2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349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AMBROCIO I. PRUNEDA BARRERA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EM10000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2849182"/>
            <a:ext cx="1980000" cy="396423"/>
            <a:chOff x="5016000" y="1040449"/>
            <a:chExt cx="2157939" cy="626702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39220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b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ALBERTO SILVA RIVAS </a:t>
              </a: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3265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EM10451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01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>
            <a:off x="8035848" y="1976144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REGLAMENTACIÓN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5" y="1395880"/>
            <a:ext cx="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6262" y="2155961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STEPHANIE Y. BAIGEN PÉREZ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153799"/>
            <a:ext cx="1980000" cy="387527"/>
            <a:chOff x="5016000" y="1211464"/>
            <a:chExt cx="2157939" cy="612638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11464"/>
              <a:ext cx="2157939" cy="46765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A. BORJAS PÉREZ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96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EM09798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7" name="Conector recto 26"/>
          <p:cNvCxnSpPr/>
          <p:nvPr/>
        </p:nvCxnSpPr>
        <p:spPr>
          <a:xfrm>
            <a:off x="4145400" y="1977215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52419" y="304443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NATALIA M. VILLASANA RÍOS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EM09892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61741" y="3050893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RIVERA SMITH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EM09797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9484" y="1269288"/>
            <a:ext cx="2340000" cy="379240"/>
            <a:chOff x="5016000" y="1040449"/>
            <a:chExt cx="2157939" cy="645215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MARÍA RODRÍGUEZ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EM09769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365" y="2152472"/>
            <a:ext cx="1980000" cy="387527"/>
            <a:chOff x="5016000" y="1211464"/>
            <a:chExt cx="2157939" cy="612638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11464"/>
              <a:ext cx="2157939" cy="46765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ROCIO CRESPO MARTINEZ 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96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EM10126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374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Conector recto 84"/>
          <p:cNvCxnSpPr/>
          <p:nvPr/>
        </p:nvCxnSpPr>
        <p:spPr>
          <a:xfrm>
            <a:off x="10680097" y="270895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>
            <a:off x="4283899" y="270895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>
            <a:off x="7890908" y="2707687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1511463" y="270895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RELACIONES EXTERIORES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88091" y="1300447"/>
            <a:ext cx="2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3188" y="1269076"/>
            <a:ext cx="2340000" cy="389165"/>
            <a:chOff x="5016000" y="1040449"/>
            <a:chExt cx="2157939" cy="615227"/>
          </a:xfrm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A. HERNÁNDEZ SILLAS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EM09165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Relaciones Exteriores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9357" y="19885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MARTHA C. AGUILAR GALLEGOS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EM06222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Asistente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173" y="3051255"/>
            <a:ext cx="1980000" cy="352348"/>
            <a:chOff x="5016000" y="1040449"/>
            <a:chExt cx="2157939" cy="557024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45974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EM02069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ROSA CORTES MORA </a:t>
              </a: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36297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Secretaria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96538" y="3056047"/>
            <a:ext cx="1980000" cy="618010"/>
            <a:chOff x="5016000" y="1556370"/>
            <a:chExt cx="2157939" cy="977010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556370"/>
              <a:ext cx="2157939" cy="83820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EM07174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BLANCA X. FLORES RODRIGUEZ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IMELDA ARVIZU PORTILLO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SANDRA M. PIÑA RAMIREZ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298879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Auxiliar de Departamento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04361" y="3056302"/>
            <a:ext cx="1980000" cy="612489"/>
            <a:chOff x="5016000" y="1040447"/>
            <a:chExt cx="2157939" cy="968279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4113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EM09879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BRENDA CISNEROS MENCHACA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ANA LUCIA RUIZ VALENCIANA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CASSANDRA GLZ.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7422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Auxiliar Administrativo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4391" y="3056047"/>
            <a:ext cx="1980000" cy="612744"/>
            <a:chOff x="5016000" y="851537"/>
            <a:chExt cx="2157939" cy="968682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51537"/>
              <a:ext cx="2157939" cy="83820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EM09511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TANIA MARTINEZ GARCIA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EM10067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ISELA CASTELLANOS VALDEZ </a:t>
              </a: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571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Auxiliar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9" name="Conector recto 88"/>
          <p:cNvCxnSpPr/>
          <p:nvPr/>
        </p:nvCxnSpPr>
        <p:spPr>
          <a:xfrm flipH="1">
            <a:off x="1511463" y="2706293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6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18750</TotalTime>
  <Words>7998</Words>
  <Application>Microsoft Office PowerPoint</Application>
  <PresentationFormat>Panorámica</PresentationFormat>
  <Paragraphs>2109</Paragraphs>
  <Slides>89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89</vt:i4>
      </vt:variant>
    </vt:vector>
  </HeadingPairs>
  <TitlesOfParts>
    <vt:vector size="95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tecnica</dc:creator>
  <cp:lastModifiedBy>Itzel</cp:lastModifiedBy>
  <cp:revision>859</cp:revision>
  <cp:lastPrinted>2023-05-15T20:35:57Z</cp:lastPrinted>
  <dcterms:created xsi:type="dcterms:W3CDTF">2022-02-24T11:34:15Z</dcterms:created>
  <dcterms:modified xsi:type="dcterms:W3CDTF">2024-07-10T20:42:28Z</dcterms:modified>
</cp:coreProperties>
</file>